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56" r:id="rId2"/>
    <p:sldId id="265" r:id="rId3"/>
    <p:sldId id="266" r:id="rId4"/>
    <p:sldId id="267" r:id="rId5"/>
    <p:sldId id="295" r:id="rId6"/>
    <p:sldId id="268" r:id="rId7"/>
    <p:sldId id="294" r:id="rId8"/>
    <p:sldId id="286" r:id="rId9"/>
    <p:sldId id="269" r:id="rId10"/>
    <p:sldId id="282" r:id="rId11"/>
    <p:sldId id="270" r:id="rId12"/>
    <p:sldId id="283" r:id="rId13"/>
    <p:sldId id="284" r:id="rId14"/>
    <p:sldId id="271" r:id="rId15"/>
    <p:sldId id="272" r:id="rId16"/>
    <p:sldId id="273" r:id="rId17"/>
    <p:sldId id="288" r:id="rId18"/>
    <p:sldId id="289" r:id="rId19"/>
    <p:sldId id="290" r:id="rId20"/>
    <p:sldId id="291" r:id="rId21"/>
    <p:sldId id="292" r:id="rId22"/>
    <p:sldId id="293" r:id="rId23"/>
    <p:sldId id="274" r:id="rId24"/>
    <p:sldId id="275" r:id="rId25"/>
    <p:sldId id="276" r:id="rId26"/>
    <p:sldId id="277" r:id="rId27"/>
    <p:sldId id="279" r:id="rId28"/>
    <p:sldId id="280" r:id="rId29"/>
    <p:sldId id="281" r:id="rId30"/>
    <p:sldId id="278" r:id="rId31"/>
    <p:sldId id="263" r:id="rId32"/>
    <p:sldId id="264"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1D036-C328-45D2-80CA-2FC66F8EA9CF}" type="datetimeFigureOut">
              <a:rPr lang="en-US" smtClean="0"/>
              <a:t>16/07/2023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D2241-94B2-4414-96EC-7EE98DA6B46B}" type="slidenum">
              <a:rPr lang="en-US" smtClean="0"/>
              <a:t>‹#›</a:t>
            </a:fld>
            <a:endParaRPr lang="en-US"/>
          </a:p>
        </p:txBody>
      </p:sp>
    </p:spTree>
    <p:extLst>
      <p:ext uri="{BB962C8B-B14F-4D97-AF65-F5344CB8AC3E}">
        <p14:creationId xmlns:p14="http://schemas.microsoft.com/office/powerpoint/2010/main" val="3618536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16/07/2023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16/07/2023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16/07/2023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16/07/2023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16/07/2023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16/07/2023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16/07/2023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16/07/2023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16/07/2023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82E1-8B0D-53C6-C639-82B03B4EF653}"/>
              </a:ext>
            </a:extLst>
          </p:cNvPr>
          <p:cNvSpPr>
            <a:spLocks noGrp="1"/>
          </p:cNvSpPr>
          <p:nvPr>
            <p:ph type="ctrTitle"/>
          </p:nvPr>
        </p:nvSpPr>
        <p:spPr/>
        <p:txBody>
          <a:bodyPr/>
          <a:lstStyle/>
          <a:p>
            <a:r>
              <a:rPr lang="en-US" dirty="0"/>
              <a:t>Health reports analysis</a:t>
            </a:r>
          </a:p>
        </p:txBody>
      </p:sp>
      <p:sp>
        <p:nvSpPr>
          <p:cNvPr id="3" name="Subtitle 2">
            <a:extLst>
              <a:ext uri="{FF2B5EF4-FFF2-40B4-BE49-F238E27FC236}">
                <a16:creationId xmlns:a16="http://schemas.microsoft.com/office/drawing/2014/main" id="{5C358F4D-666D-5C5C-F06A-FC54B703A99D}"/>
              </a:ext>
            </a:extLst>
          </p:cNvPr>
          <p:cNvSpPr>
            <a:spLocks noGrp="1"/>
          </p:cNvSpPr>
          <p:nvPr>
            <p:ph type="subTitle" idx="1"/>
          </p:nvPr>
        </p:nvSpPr>
        <p:spPr/>
        <p:txBody>
          <a:bodyPr>
            <a:normAutofit lnSpcReduction="10000"/>
          </a:bodyPr>
          <a:lstStyle/>
          <a:p>
            <a:r>
              <a:rPr lang="en-US" dirty="0"/>
              <a:t>Understanding Health reports dairy farms</a:t>
            </a:r>
          </a:p>
          <a:p>
            <a:r>
              <a:rPr lang="en-US" dirty="0"/>
              <a:t>4GENETICS</a:t>
            </a:r>
          </a:p>
          <a:p>
            <a:r>
              <a:rPr lang="en-US" dirty="0"/>
              <a:t>Training course</a:t>
            </a:r>
          </a:p>
        </p:txBody>
      </p:sp>
      <p:pic>
        <p:nvPicPr>
          <p:cNvPr id="5" name="Picture 4">
            <a:extLst>
              <a:ext uri="{FF2B5EF4-FFF2-40B4-BE49-F238E27FC236}">
                <a16:creationId xmlns:a16="http://schemas.microsoft.com/office/drawing/2014/main" id="{2EE9D3E6-83EB-4B6F-3459-5EA0EA95250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4667" y1="76444" x2="34667" y2="76444"/>
                        <a14:foregroundMark x1="48889" y1="75111" x2="48889" y2="75111"/>
                        <a14:foregroundMark x1="62667" y1="74222" x2="62667" y2="74222"/>
                        <a14:foregroundMark x1="76444" y1="71111" x2="76444" y2="71111"/>
                        <a14:foregroundMark x1="48444" y1="73778" x2="48444" y2="73778"/>
                        <a14:foregroundMark x1="31111" y1="52444" x2="31111" y2="52444"/>
                        <a14:foregroundMark x1="38222" y1="37778" x2="38222" y2="37778"/>
                        <a14:foregroundMark x1="38222" y1="36889" x2="38222" y2="36889"/>
                        <a14:foregroundMark x1="33333" y1="39556" x2="33333" y2="39556"/>
                      </a14:backgroundRemoval>
                    </a14:imgEffect>
                  </a14:imgLayer>
                </a14:imgProps>
              </a:ext>
            </a:extLst>
          </a:blip>
          <a:stretch>
            <a:fillRect/>
          </a:stretch>
        </p:blipFill>
        <p:spPr>
          <a:xfrm>
            <a:off x="229154" y="356545"/>
            <a:ext cx="1514586" cy="1514586"/>
          </a:xfrm>
          <a:prstGeom prst="rect">
            <a:avLst/>
          </a:prstGeom>
        </p:spPr>
      </p:pic>
      <p:pic>
        <p:nvPicPr>
          <p:cNvPr id="7" name="Picture 6">
            <a:extLst>
              <a:ext uri="{FF2B5EF4-FFF2-40B4-BE49-F238E27FC236}">
                <a16:creationId xmlns:a16="http://schemas.microsoft.com/office/drawing/2014/main" id="{864D94DD-DC86-A789-52BC-49123359FCC7}"/>
              </a:ext>
            </a:extLst>
          </p:cNvPr>
          <p:cNvPicPr>
            <a:picLocks noChangeAspect="1"/>
          </p:cNvPicPr>
          <p:nvPr/>
        </p:nvPicPr>
        <p:blipFill>
          <a:blip r:embed="rId4"/>
          <a:stretch>
            <a:fillRect/>
          </a:stretch>
        </p:blipFill>
        <p:spPr>
          <a:xfrm>
            <a:off x="10037135" y="5550640"/>
            <a:ext cx="2021550" cy="1220705"/>
          </a:xfrm>
          <a:prstGeom prst="rect">
            <a:avLst/>
          </a:prstGeom>
        </p:spPr>
      </p:pic>
    </p:spTree>
    <p:extLst>
      <p:ext uri="{BB962C8B-B14F-4D97-AF65-F5344CB8AC3E}">
        <p14:creationId xmlns:p14="http://schemas.microsoft.com/office/powerpoint/2010/main" val="1981930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FEE13-F6E6-70F9-456A-FC72384C30EA}"/>
              </a:ext>
            </a:extLst>
          </p:cNvPr>
          <p:cNvSpPr>
            <a:spLocks noGrp="1"/>
          </p:cNvSpPr>
          <p:nvPr>
            <p:ph type="title"/>
          </p:nvPr>
        </p:nvSpPr>
        <p:spPr/>
        <p:txBody>
          <a:bodyPr/>
          <a:lstStyle/>
          <a:p>
            <a:r>
              <a:rPr lang="en-US" dirty="0"/>
              <a:t>SCC Break down</a:t>
            </a:r>
          </a:p>
        </p:txBody>
      </p:sp>
      <p:pic>
        <p:nvPicPr>
          <p:cNvPr id="5" name="Content Placeholder 4">
            <a:extLst>
              <a:ext uri="{FF2B5EF4-FFF2-40B4-BE49-F238E27FC236}">
                <a16:creationId xmlns:a16="http://schemas.microsoft.com/office/drawing/2014/main" id="{1C816288-7A10-3EC9-56F0-E3DE904A64EB}"/>
              </a:ext>
            </a:extLst>
          </p:cNvPr>
          <p:cNvPicPr>
            <a:picLocks noGrp="1" noChangeAspect="1"/>
          </p:cNvPicPr>
          <p:nvPr>
            <p:ph idx="1"/>
          </p:nvPr>
        </p:nvPicPr>
        <p:blipFill>
          <a:blip r:embed="rId2"/>
          <a:stretch>
            <a:fillRect/>
          </a:stretch>
        </p:blipFill>
        <p:spPr>
          <a:xfrm>
            <a:off x="1965096" y="2557463"/>
            <a:ext cx="8261807" cy="3317875"/>
          </a:xfrm>
        </p:spPr>
      </p:pic>
    </p:spTree>
    <p:extLst>
      <p:ext uri="{BB962C8B-B14F-4D97-AF65-F5344CB8AC3E}">
        <p14:creationId xmlns:p14="http://schemas.microsoft.com/office/powerpoint/2010/main" val="2706373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DAE99-2D93-1256-50AB-AB1C94C35BAE}"/>
              </a:ext>
            </a:extLst>
          </p:cNvPr>
          <p:cNvSpPr>
            <a:spLocks noGrp="1"/>
          </p:cNvSpPr>
          <p:nvPr>
            <p:ph type="title"/>
          </p:nvPr>
        </p:nvSpPr>
        <p:spPr/>
        <p:txBody>
          <a:bodyPr/>
          <a:lstStyle/>
          <a:p>
            <a:r>
              <a:rPr lang="en-US" b="1" dirty="0"/>
              <a:t>Milk urea nitrogen (MUN)</a:t>
            </a:r>
          </a:p>
        </p:txBody>
      </p:sp>
      <p:sp>
        <p:nvSpPr>
          <p:cNvPr id="3" name="Content Placeholder 2">
            <a:extLst>
              <a:ext uri="{FF2B5EF4-FFF2-40B4-BE49-F238E27FC236}">
                <a16:creationId xmlns:a16="http://schemas.microsoft.com/office/drawing/2014/main" id="{257861B4-5E1F-207D-75D9-2099F5301DCF}"/>
              </a:ext>
            </a:extLst>
          </p:cNvPr>
          <p:cNvSpPr>
            <a:spLocks noGrp="1"/>
          </p:cNvSpPr>
          <p:nvPr>
            <p:ph idx="1"/>
          </p:nvPr>
        </p:nvSpPr>
        <p:spPr/>
        <p:txBody>
          <a:bodyPr/>
          <a:lstStyle/>
          <a:p>
            <a:r>
              <a:rPr lang="en-US" sz="1800" kern="100" dirty="0">
                <a:effectLst/>
                <a:latin typeface="Calibri" panose="020F0502020204030204" pitchFamily="34" charset="0"/>
                <a:ea typeface="Calibri" panose="020F0502020204030204" pitchFamily="34" charset="0"/>
                <a:cs typeface="Arial" panose="020B0604020202020204" pitchFamily="34" charset="0"/>
              </a:rPr>
              <a:t>Another key health report is </a:t>
            </a:r>
            <a:r>
              <a:rPr lang="en-US" sz="1800" b="1" kern="100" dirty="0">
                <a:effectLst/>
                <a:latin typeface="Calibri" panose="020F0502020204030204" pitchFamily="34" charset="0"/>
                <a:ea typeface="Calibri" panose="020F0502020204030204" pitchFamily="34" charset="0"/>
                <a:cs typeface="Arial" panose="020B0604020202020204" pitchFamily="34" charset="0"/>
              </a:rPr>
              <a:t>the milk urea nitrogen (MUN), </a:t>
            </a:r>
            <a:r>
              <a:rPr lang="en-US" sz="1800" kern="100" dirty="0">
                <a:effectLst/>
                <a:latin typeface="Calibri" panose="020F0502020204030204" pitchFamily="34" charset="0"/>
                <a:ea typeface="Calibri" panose="020F0502020204030204" pitchFamily="34" charset="0"/>
                <a:cs typeface="Arial" panose="020B0604020202020204" pitchFamily="34" charset="0"/>
              </a:rPr>
              <a:t>which measures the amount of nitrogen in the milk that comes from protein breakdown in the cow's body. </a:t>
            </a:r>
          </a:p>
          <a:p>
            <a:r>
              <a:rPr lang="en-US" sz="1800" kern="100" dirty="0">
                <a:effectLst/>
                <a:latin typeface="Calibri" panose="020F0502020204030204" pitchFamily="34" charset="0"/>
                <a:ea typeface="Calibri" panose="020F0502020204030204" pitchFamily="34" charset="0"/>
                <a:cs typeface="Arial" panose="020B0604020202020204" pitchFamily="34" charset="0"/>
              </a:rPr>
              <a:t>A high MUN indicates </a:t>
            </a:r>
            <a:r>
              <a:rPr lang="en-US" sz="1800" b="1" kern="100" dirty="0">
                <a:effectLst/>
                <a:latin typeface="Calibri" panose="020F0502020204030204" pitchFamily="34" charset="0"/>
                <a:ea typeface="Calibri" panose="020F0502020204030204" pitchFamily="34" charset="0"/>
                <a:cs typeface="Arial" panose="020B0604020202020204" pitchFamily="34" charset="0"/>
              </a:rPr>
              <a:t>a high level of protein intake or a low level of protein </a:t>
            </a:r>
            <a:r>
              <a:rPr lang="en-US" sz="1800" kern="100" dirty="0">
                <a:effectLst/>
                <a:latin typeface="Calibri" panose="020F0502020204030204" pitchFamily="34" charset="0"/>
                <a:ea typeface="Calibri" panose="020F0502020204030204" pitchFamily="34" charset="0"/>
                <a:cs typeface="Arial" panose="020B0604020202020204" pitchFamily="34" charset="0"/>
              </a:rPr>
              <a:t>utilization by the cow, which can affect fertility, reproduction, and milk composition. </a:t>
            </a:r>
          </a:p>
          <a:p>
            <a:r>
              <a:rPr lang="en-US" sz="1800" kern="100" dirty="0">
                <a:effectLst/>
                <a:latin typeface="Calibri" panose="020F0502020204030204" pitchFamily="34" charset="0"/>
                <a:ea typeface="Calibri" panose="020F0502020204030204" pitchFamily="34" charset="0"/>
                <a:cs typeface="Arial" panose="020B0604020202020204" pitchFamily="34" charset="0"/>
              </a:rPr>
              <a:t>The MUN can be influenced by factors such as </a:t>
            </a:r>
            <a:r>
              <a:rPr lang="en-US" sz="1800" b="1" kern="100" dirty="0">
                <a:effectLst/>
                <a:latin typeface="Calibri" panose="020F0502020204030204" pitchFamily="34" charset="0"/>
                <a:ea typeface="Calibri" panose="020F0502020204030204" pitchFamily="34" charset="0"/>
                <a:cs typeface="Arial" panose="020B0604020202020204" pitchFamily="34" charset="0"/>
              </a:rPr>
              <a:t>feed quality, quantity, and balance, as well as cow's stage of lactation, body condition, and health status.</a:t>
            </a:r>
            <a:r>
              <a:rPr lang="en-US" sz="1800" kern="100" dirty="0">
                <a:effectLst/>
                <a:latin typeface="Calibri" panose="020F0502020204030204" pitchFamily="34" charset="0"/>
                <a:ea typeface="Calibri" panose="020F0502020204030204" pitchFamily="34" charset="0"/>
                <a:cs typeface="Arial" panose="020B0604020202020204" pitchFamily="34" charset="0"/>
              </a:rPr>
              <a:t> Therefore, it is important to adjust the feed ration according to the MUN level and the cow's needs.</a:t>
            </a:r>
          </a:p>
          <a:p>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793234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DA17-D1EA-FF1A-8D71-8322F403B7B7}"/>
              </a:ext>
            </a:extLst>
          </p:cNvPr>
          <p:cNvSpPr>
            <a:spLocks noGrp="1"/>
          </p:cNvSpPr>
          <p:nvPr>
            <p:ph type="title"/>
          </p:nvPr>
        </p:nvSpPr>
        <p:spPr/>
        <p:txBody>
          <a:bodyPr/>
          <a:lstStyle/>
          <a:p>
            <a:r>
              <a:rPr lang="en-US" dirty="0"/>
              <a:t>Urea analysis</a:t>
            </a:r>
          </a:p>
        </p:txBody>
      </p:sp>
      <p:pic>
        <p:nvPicPr>
          <p:cNvPr id="5" name="Content Placeholder 4">
            <a:extLst>
              <a:ext uri="{FF2B5EF4-FFF2-40B4-BE49-F238E27FC236}">
                <a16:creationId xmlns:a16="http://schemas.microsoft.com/office/drawing/2014/main" id="{FF7E37A4-7229-8E58-0A78-D912BF696CE7}"/>
              </a:ext>
            </a:extLst>
          </p:cNvPr>
          <p:cNvPicPr>
            <a:picLocks noGrp="1" noChangeAspect="1"/>
          </p:cNvPicPr>
          <p:nvPr>
            <p:ph idx="1"/>
          </p:nvPr>
        </p:nvPicPr>
        <p:blipFill>
          <a:blip r:embed="rId2"/>
          <a:stretch>
            <a:fillRect/>
          </a:stretch>
        </p:blipFill>
        <p:spPr>
          <a:xfrm>
            <a:off x="2126400" y="2557463"/>
            <a:ext cx="7939200" cy="3317875"/>
          </a:xfrm>
        </p:spPr>
      </p:pic>
    </p:spTree>
    <p:extLst>
      <p:ext uri="{BB962C8B-B14F-4D97-AF65-F5344CB8AC3E}">
        <p14:creationId xmlns:p14="http://schemas.microsoft.com/office/powerpoint/2010/main" val="3761806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3DCBD-87D8-DF72-663B-673A53CC2F72}"/>
              </a:ext>
            </a:extLst>
          </p:cNvPr>
          <p:cNvSpPr>
            <a:spLocks noGrp="1"/>
          </p:cNvSpPr>
          <p:nvPr>
            <p:ph type="title"/>
          </p:nvPr>
        </p:nvSpPr>
        <p:spPr/>
        <p:txBody>
          <a:bodyPr>
            <a:normAutofit fontScale="90000"/>
          </a:bodyPr>
          <a:lstStyle/>
          <a:p>
            <a:r>
              <a:rPr lang="en-US" dirty="0"/>
              <a:t>Here are some additional tips for managing bulk tank MUN levels:</a:t>
            </a:r>
            <a:br>
              <a:rPr lang="en-US" dirty="0"/>
            </a:br>
            <a:endParaRPr lang="en-US" dirty="0"/>
          </a:p>
        </p:txBody>
      </p:sp>
      <p:sp>
        <p:nvSpPr>
          <p:cNvPr id="3" name="Content Placeholder 2">
            <a:extLst>
              <a:ext uri="{FF2B5EF4-FFF2-40B4-BE49-F238E27FC236}">
                <a16:creationId xmlns:a16="http://schemas.microsoft.com/office/drawing/2014/main" id="{5382C3BD-4769-E81D-90D9-401D916E65EC}"/>
              </a:ext>
            </a:extLst>
          </p:cNvPr>
          <p:cNvSpPr>
            <a:spLocks noGrp="1"/>
          </p:cNvSpPr>
          <p:nvPr>
            <p:ph idx="1"/>
          </p:nvPr>
        </p:nvSpPr>
        <p:spPr/>
        <p:txBody>
          <a:bodyPr>
            <a:normAutofit fontScale="70000" lnSpcReduction="20000"/>
          </a:bodyPr>
          <a:lstStyle/>
          <a:p>
            <a:endParaRPr lang="en-US" dirty="0"/>
          </a:p>
          <a:p>
            <a:r>
              <a:rPr lang="en-US" b="1" dirty="0"/>
              <a:t>Get regular bulk tank milk analysis: </a:t>
            </a:r>
            <a:r>
              <a:rPr lang="en-US" dirty="0"/>
              <a:t>This will help you to identify any potential problems early on.</a:t>
            </a:r>
          </a:p>
          <a:p>
            <a:r>
              <a:rPr lang="en-US" b="1" dirty="0"/>
              <a:t>Monitor your cows' diet: </a:t>
            </a:r>
            <a:r>
              <a:rPr lang="en-US" dirty="0"/>
              <a:t>Make sure that they are getting the right amount of protein and that the protein is of good quality.</a:t>
            </a:r>
          </a:p>
          <a:p>
            <a:r>
              <a:rPr lang="en-US" b="1" dirty="0"/>
              <a:t>Manage stress: </a:t>
            </a:r>
            <a:r>
              <a:rPr lang="en-US" dirty="0"/>
              <a:t>Stress can lead to high MUN levels, so try to keep your cows as relaxed as possible.</a:t>
            </a:r>
          </a:p>
          <a:p>
            <a:r>
              <a:rPr lang="en-US" b="1" dirty="0"/>
              <a:t>Monitor your cows' health: </a:t>
            </a:r>
            <a:r>
              <a:rPr lang="en-US" dirty="0"/>
              <a:t>If you notice any signs of illness, such as fever, loss of appetite, or diarrhea, get your cows checked by a veterinarian.</a:t>
            </a:r>
          </a:p>
          <a:p>
            <a:r>
              <a:rPr lang="en-US" b="1" dirty="0"/>
              <a:t>Test individual cows: </a:t>
            </a:r>
            <a:r>
              <a:rPr lang="en-US" dirty="0"/>
              <a:t>If you have a high bulk tank MUN level, you may want to test individual cows to see if there are any specific cows that are contributing to the problem.</a:t>
            </a:r>
          </a:p>
        </p:txBody>
      </p:sp>
    </p:spTree>
    <p:extLst>
      <p:ext uri="{BB962C8B-B14F-4D97-AF65-F5344CB8AC3E}">
        <p14:creationId xmlns:p14="http://schemas.microsoft.com/office/powerpoint/2010/main" val="2173444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15840-6853-9BA2-DFD4-50579D25CAFA}"/>
              </a:ext>
            </a:extLst>
          </p:cNvPr>
          <p:cNvSpPr>
            <a:spLocks noGrp="1"/>
          </p:cNvSpPr>
          <p:nvPr>
            <p:ph type="title"/>
          </p:nvPr>
        </p:nvSpPr>
        <p:spPr/>
        <p:txBody>
          <a:bodyPr/>
          <a:lstStyle/>
          <a:p>
            <a:r>
              <a:rPr lang="en-US" sz="4400" b="1" kern="100" dirty="0">
                <a:effectLst/>
                <a:latin typeface="Calibri" panose="020F0502020204030204" pitchFamily="34" charset="0"/>
                <a:ea typeface="Calibri" panose="020F0502020204030204" pitchFamily="34" charset="0"/>
                <a:cs typeface="Arial" panose="020B0604020202020204" pitchFamily="34" charset="0"/>
              </a:rPr>
              <a:t>ketosis</a:t>
            </a:r>
            <a:endParaRPr lang="en-US" b="1" dirty="0"/>
          </a:p>
        </p:txBody>
      </p:sp>
      <p:sp>
        <p:nvSpPr>
          <p:cNvPr id="3" name="Content Placeholder 2">
            <a:extLst>
              <a:ext uri="{FF2B5EF4-FFF2-40B4-BE49-F238E27FC236}">
                <a16:creationId xmlns:a16="http://schemas.microsoft.com/office/drawing/2014/main" id="{0FC13BED-EC08-CF49-1211-A77A1BCB1060}"/>
              </a:ext>
            </a:extLst>
          </p:cNvPr>
          <p:cNvSpPr>
            <a:spLocks noGrp="1"/>
          </p:cNvSpPr>
          <p:nvPr>
            <p:ph idx="1"/>
          </p:nvPr>
        </p:nvSpPr>
        <p:spPr/>
        <p:txBody>
          <a:bodyPr>
            <a:norm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ketosis test, which measures the level of </a:t>
            </a:r>
            <a:r>
              <a:rPr lang="en-US" sz="1800" b="1" kern="100" dirty="0">
                <a:effectLst/>
                <a:latin typeface="Calibri" panose="020F0502020204030204" pitchFamily="34" charset="0"/>
                <a:ea typeface="Calibri" panose="020F0502020204030204" pitchFamily="34" charset="0"/>
                <a:cs typeface="Arial" panose="020B0604020202020204" pitchFamily="34" charset="0"/>
              </a:rPr>
              <a:t>ketones in the blood or milk. </a:t>
            </a:r>
            <a:r>
              <a:rPr lang="en-US" sz="1800" kern="100" dirty="0">
                <a:effectLst/>
                <a:latin typeface="Calibri" panose="020F0502020204030204" pitchFamily="34" charset="0"/>
                <a:ea typeface="Calibri" panose="020F0502020204030204" pitchFamily="34" charset="0"/>
                <a:cs typeface="Arial" panose="020B0604020202020204" pitchFamily="34" charset="0"/>
              </a:rPr>
              <a:t>Ketones are produced when the cow's </a:t>
            </a:r>
            <a:r>
              <a:rPr lang="en-US" sz="1800" b="1" kern="100" dirty="0">
                <a:effectLst/>
                <a:latin typeface="Calibri" panose="020F0502020204030204" pitchFamily="34" charset="0"/>
                <a:ea typeface="Calibri" panose="020F0502020204030204" pitchFamily="34" charset="0"/>
                <a:cs typeface="Arial" panose="020B0604020202020204" pitchFamily="34" charset="0"/>
              </a:rPr>
              <a:t>energy intake is lower than </a:t>
            </a:r>
            <a:r>
              <a:rPr lang="en-US" sz="1800" kern="100" dirty="0">
                <a:effectLst/>
                <a:latin typeface="Calibri" panose="020F0502020204030204" pitchFamily="34" charset="0"/>
                <a:ea typeface="Calibri" panose="020F0502020204030204" pitchFamily="34" charset="0"/>
                <a:cs typeface="Arial" panose="020B0604020202020204" pitchFamily="34" charset="0"/>
              </a:rPr>
              <a:t>its energy output, which can happen during periods of stress, such as calving, peak lactation, or disease.</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 A high level of ketones indicates </a:t>
            </a:r>
            <a:r>
              <a:rPr lang="en-US" sz="1800" b="1" kern="100" dirty="0">
                <a:effectLst/>
                <a:latin typeface="Calibri" panose="020F0502020204030204" pitchFamily="34" charset="0"/>
                <a:ea typeface="Calibri" panose="020F0502020204030204" pitchFamily="34" charset="0"/>
                <a:cs typeface="Arial" panose="020B0604020202020204" pitchFamily="34" charset="0"/>
              </a:rPr>
              <a:t>a metabolic disorder </a:t>
            </a:r>
            <a:r>
              <a:rPr lang="en-US" sz="1800" kern="100" dirty="0">
                <a:effectLst/>
                <a:latin typeface="Calibri" panose="020F0502020204030204" pitchFamily="34" charset="0"/>
                <a:ea typeface="Calibri" panose="020F0502020204030204" pitchFamily="34" charset="0"/>
                <a:cs typeface="Arial" panose="020B0604020202020204" pitchFamily="34" charset="0"/>
              </a:rPr>
              <a:t>called ketosis, which can impair milk </a:t>
            </a:r>
            <a:r>
              <a:rPr lang="en-US" sz="1800" b="1" kern="100" dirty="0">
                <a:effectLst/>
                <a:latin typeface="Calibri" panose="020F0502020204030204" pitchFamily="34" charset="0"/>
                <a:ea typeface="Calibri" panose="020F0502020204030204" pitchFamily="34" charset="0"/>
                <a:cs typeface="Arial" panose="020B0604020202020204" pitchFamily="34" charset="0"/>
              </a:rPr>
              <a:t>production</a:t>
            </a: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b="1" kern="100" dirty="0">
                <a:effectLst/>
                <a:latin typeface="Calibri" panose="020F0502020204030204" pitchFamily="34" charset="0"/>
                <a:ea typeface="Calibri" panose="020F0502020204030204" pitchFamily="34" charset="0"/>
                <a:cs typeface="Arial" panose="020B0604020202020204" pitchFamily="34" charset="0"/>
              </a:rPr>
              <a:t>appetite</a:t>
            </a: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b="1" kern="100" dirty="0">
                <a:effectLst/>
                <a:latin typeface="Calibri" panose="020F0502020204030204" pitchFamily="34" charset="0"/>
                <a:ea typeface="Calibri" panose="020F0502020204030204" pitchFamily="34" charset="0"/>
                <a:cs typeface="Arial" panose="020B0604020202020204" pitchFamily="34" charset="0"/>
              </a:rPr>
              <a:t>immunity</a:t>
            </a:r>
            <a:r>
              <a:rPr lang="en-US" sz="1800" kern="100" dirty="0">
                <a:effectLst/>
                <a:latin typeface="Calibri" panose="020F0502020204030204" pitchFamily="34" charset="0"/>
                <a:ea typeface="Calibri" panose="020F0502020204030204" pitchFamily="34" charset="0"/>
                <a:cs typeface="Arial" panose="020B0604020202020204" pitchFamily="34" charset="0"/>
              </a:rPr>
              <a:t>, and </a:t>
            </a:r>
            <a:r>
              <a:rPr lang="en-US" sz="1800" b="1" kern="100" dirty="0">
                <a:effectLst/>
                <a:latin typeface="Calibri" panose="020F0502020204030204" pitchFamily="34" charset="0"/>
                <a:ea typeface="Calibri" panose="020F0502020204030204" pitchFamily="34" charset="0"/>
                <a:cs typeface="Arial" panose="020B0604020202020204" pitchFamily="34" charset="0"/>
              </a:rPr>
              <a:t>fertility</a:t>
            </a:r>
            <a:r>
              <a:rPr lang="en-US" sz="1800" kern="100" dirty="0">
                <a:effectLst/>
                <a:latin typeface="Calibri" panose="020F0502020204030204" pitchFamily="34" charset="0"/>
                <a:ea typeface="Calibri" panose="020F0502020204030204" pitchFamily="34" charset="0"/>
                <a:cs typeface="Arial" panose="020B0604020202020204" pitchFamily="34" charset="0"/>
              </a:rPr>
              <a:t>. The ketosis test can be done using blood or milk samples, or using urine strips or breath analyzers. Therefore, it is important to prevent ketosis by providing adequate energy and nutrients to the cow, especially during transition and early lactation</a:t>
            </a:r>
          </a:p>
        </p:txBody>
      </p:sp>
    </p:spTree>
    <p:extLst>
      <p:ext uri="{BB962C8B-B14F-4D97-AF65-F5344CB8AC3E}">
        <p14:creationId xmlns:p14="http://schemas.microsoft.com/office/powerpoint/2010/main" val="43049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67C6A-F470-7CBF-0F2B-B4540EDC9EC3}"/>
              </a:ext>
            </a:extLst>
          </p:cNvPr>
          <p:cNvSpPr>
            <a:spLocks noGrp="1"/>
          </p:cNvSpPr>
          <p:nvPr>
            <p:ph type="title"/>
          </p:nvPr>
        </p:nvSpPr>
        <p:spPr/>
        <p:txBody>
          <a:bodyPr>
            <a:normAutofit fontScale="90000"/>
          </a:bodyPr>
          <a:lstStyle/>
          <a:p>
            <a:r>
              <a:rPr lang="en-US" b="1" dirty="0"/>
              <a:t>Using health reports to identify trends and potential issues in the herd</a:t>
            </a:r>
            <a:br>
              <a:rPr lang="en-US" dirty="0"/>
            </a:br>
            <a:endParaRPr lang="en-US" dirty="0"/>
          </a:p>
        </p:txBody>
      </p:sp>
      <p:sp>
        <p:nvSpPr>
          <p:cNvPr id="3" name="Content Placeholder 2">
            <a:extLst>
              <a:ext uri="{FF2B5EF4-FFF2-40B4-BE49-F238E27FC236}">
                <a16:creationId xmlns:a16="http://schemas.microsoft.com/office/drawing/2014/main" id="{C2BEA513-2946-0958-4FE0-4638A1571685}"/>
              </a:ext>
            </a:extLst>
          </p:cNvPr>
          <p:cNvSpPr>
            <a:spLocks noGrp="1"/>
          </p:cNvSpPr>
          <p:nvPr>
            <p:ph idx="1"/>
          </p:nvPr>
        </p:nvSpPr>
        <p:spPr/>
        <p:txBody>
          <a:bodyPr>
            <a:normAutofit/>
          </a:bodyPr>
          <a:lstStyle/>
          <a:p>
            <a:pPr marL="0" indent="0">
              <a:buNone/>
            </a:pPr>
            <a:r>
              <a:rPr lang="en-US" sz="1800" kern="100" dirty="0">
                <a:effectLst/>
                <a:latin typeface="Calibri" panose="020F0502020204030204" pitchFamily="34" charset="0"/>
                <a:ea typeface="Calibri" panose="020F0502020204030204" pitchFamily="34" charset="0"/>
                <a:cs typeface="Arial" panose="020B0604020202020204" pitchFamily="34" charset="0"/>
              </a:rPr>
              <a:t>-    </a:t>
            </a:r>
            <a:r>
              <a:rPr lang="en-US" sz="1800" b="1" kern="100" dirty="0">
                <a:effectLst/>
                <a:latin typeface="Calibri" panose="020F0502020204030204" pitchFamily="34" charset="0"/>
                <a:ea typeface="Calibri" panose="020F0502020204030204" pitchFamily="34" charset="0"/>
                <a:cs typeface="Arial" panose="020B0604020202020204" pitchFamily="34" charset="0"/>
              </a:rPr>
              <a:t>Improved animal welfare and productivity: </a:t>
            </a:r>
            <a:r>
              <a:rPr lang="en-US" sz="1800" kern="100" dirty="0">
                <a:effectLst/>
                <a:latin typeface="Calibri" panose="020F0502020204030204" pitchFamily="34" charset="0"/>
                <a:ea typeface="Calibri" panose="020F0502020204030204" pitchFamily="34" charset="0"/>
                <a:cs typeface="Arial" panose="020B0604020202020204" pitchFamily="34" charset="0"/>
              </a:rPr>
              <a:t>By identifying and addressing health problems early, farmers can reduce animal suffering and improve their milk yield and quality.</a:t>
            </a:r>
          </a:p>
          <a:p>
            <a:pPr>
              <a:buFontTx/>
              <a:buChar char="-"/>
            </a:pPr>
            <a:r>
              <a:rPr lang="en-US" sz="1800" b="1" kern="100" dirty="0">
                <a:effectLst/>
                <a:latin typeface="Calibri" panose="020F0502020204030204" pitchFamily="34" charset="0"/>
                <a:ea typeface="Calibri" panose="020F0502020204030204" pitchFamily="34" charset="0"/>
                <a:cs typeface="Arial" panose="020B0604020202020204" pitchFamily="34" charset="0"/>
              </a:rPr>
              <a:t>Reduced costs and losses: </a:t>
            </a:r>
            <a:r>
              <a:rPr lang="en-US" sz="1800" kern="100" dirty="0">
                <a:effectLst/>
                <a:latin typeface="Calibri" panose="020F0502020204030204" pitchFamily="34" charset="0"/>
                <a:ea typeface="Calibri" panose="020F0502020204030204" pitchFamily="34" charset="0"/>
                <a:cs typeface="Arial" panose="020B0604020202020204" pitchFamily="34" charset="0"/>
              </a:rPr>
              <a:t>By preventing or minimizing health issues, farmers can save money on veterinary treatments, culling, and replacement animals.</a:t>
            </a:r>
          </a:p>
          <a:p>
            <a:pPr>
              <a:buFontTx/>
              <a:buChar char="-"/>
            </a:pPr>
            <a:r>
              <a:rPr lang="en-US" sz="1800" b="1" kern="100" dirty="0">
                <a:effectLst/>
                <a:latin typeface="Calibri" panose="020F0502020204030204" pitchFamily="34" charset="0"/>
                <a:ea typeface="Calibri" panose="020F0502020204030204" pitchFamily="34" charset="0"/>
                <a:cs typeface="Arial" panose="020B0604020202020204" pitchFamily="34" charset="0"/>
              </a:rPr>
              <a:t>Enhanced decision-making and planning: </a:t>
            </a:r>
            <a:r>
              <a:rPr lang="en-US" sz="1800" kern="100" dirty="0">
                <a:effectLst/>
                <a:latin typeface="Calibri" panose="020F0502020204030204" pitchFamily="34" charset="0"/>
                <a:ea typeface="Calibri" panose="020F0502020204030204" pitchFamily="34" charset="0"/>
                <a:cs typeface="Arial" panose="020B0604020202020204" pitchFamily="34" charset="0"/>
              </a:rPr>
              <a:t>By understanding the strengths and weaknesses of their herd, farmers can make informed decisions on breeding, feeding, housing, and management practices.</a:t>
            </a:r>
          </a:p>
          <a:p>
            <a:pPr marL="0" indent="0">
              <a:buNone/>
            </a:pPr>
            <a:r>
              <a:rPr lang="en-US" sz="1800" b="1" kern="100" dirty="0">
                <a:effectLst/>
                <a:latin typeface="Calibri" panose="020F0502020204030204" pitchFamily="34" charset="0"/>
                <a:ea typeface="Calibri" panose="020F0502020204030204" pitchFamily="34" charset="0"/>
                <a:cs typeface="Arial" panose="020B0604020202020204" pitchFamily="34" charset="0"/>
              </a:rPr>
              <a:t>- Increased profitability and sustainability: </a:t>
            </a:r>
            <a:r>
              <a:rPr lang="en-US" sz="1800" kern="100" dirty="0">
                <a:effectLst/>
                <a:latin typeface="Calibri" panose="020F0502020204030204" pitchFamily="34" charset="0"/>
                <a:ea typeface="Calibri" panose="020F0502020204030204" pitchFamily="34" charset="0"/>
                <a:cs typeface="Arial" panose="020B0604020202020204" pitchFamily="34" charset="0"/>
              </a:rPr>
              <a:t>By optimizing their herd's health and performance, farmers can increase their income and reduce their environmental impact.</a:t>
            </a:r>
          </a:p>
          <a:p>
            <a:pPr>
              <a:buFontTx/>
              <a:buChar char="-"/>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buFontTx/>
              <a:buChar char="-"/>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a:buFontTx/>
              <a:buChar char="-"/>
            </a:pPr>
            <a:endParaRPr lang="en-US" sz="1800" kern="1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226416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3DFAA-4703-715E-0D53-FEDDA5FA58FB}"/>
              </a:ext>
            </a:extLst>
          </p:cNvPr>
          <p:cNvSpPr>
            <a:spLocks noGrp="1"/>
          </p:cNvSpPr>
          <p:nvPr>
            <p:ph type="title"/>
          </p:nvPr>
        </p:nvSpPr>
        <p:spPr/>
        <p:txBody>
          <a:bodyPr>
            <a:normAutofit fontScale="90000"/>
          </a:bodyPr>
          <a:lstStyle/>
          <a:p>
            <a:r>
              <a:rPr lang="en-US" b="1" dirty="0"/>
              <a:t>Strategies for improving herd health based on report analysis</a:t>
            </a:r>
            <a:br>
              <a:rPr lang="en-US" dirty="0"/>
            </a:br>
            <a:endParaRPr lang="en-US" dirty="0"/>
          </a:p>
        </p:txBody>
      </p:sp>
      <p:sp>
        <p:nvSpPr>
          <p:cNvPr id="3" name="Content Placeholder 2">
            <a:extLst>
              <a:ext uri="{FF2B5EF4-FFF2-40B4-BE49-F238E27FC236}">
                <a16:creationId xmlns:a16="http://schemas.microsoft.com/office/drawing/2014/main" id="{73E267E6-65FC-F171-AB15-C11CD45BB548}"/>
              </a:ext>
            </a:extLst>
          </p:cNvPr>
          <p:cNvSpPr>
            <a:spLocks noGrp="1"/>
          </p:cNvSpPr>
          <p:nvPr>
            <p:ph idx="1"/>
          </p:nvPr>
        </p:nvSpPr>
        <p:spPr/>
        <p:txBody>
          <a:bodyPr/>
          <a:lstStyle/>
          <a:p>
            <a:r>
              <a:rPr lang="en-US" dirty="0">
                <a:effectLst/>
                <a:latin typeface="Calibri" panose="020F0502020204030204" pitchFamily="34" charset="0"/>
                <a:ea typeface="Calibri" panose="020F0502020204030204" pitchFamily="34" charset="0"/>
                <a:cs typeface="Arial" panose="020B0604020202020204" pitchFamily="34" charset="0"/>
              </a:rPr>
              <a:t> A good way to assess the status of herd health and identify areas for improvement is to analyze various reports that provide </a:t>
            </a:r>
            <a:r>
              <a:rPr lang="en-US" b="1" dirty="0">
                <a:effectLst/>
                <a:latin typeface="Calibri" panose="020F0502020204030204" pitchFamily="34" charset="0"/>
                <a:ea typeface="Calibri" panose="020F0502020204030204" pitchFamily="34" charset="0"/>
                <a:cs typeface="Arial" panose="020B0604020202020204" pitchFamily="34" charset="0"/>
              </a:rPr>
              <a:t>information on key performance indicators (KPIs).</a:t>
            </a:r>
            <a:r>
              <a:rPr lang="en-US" dirty="0">
                <a:effectLst/>
                <a:latin typeface="Calibri" panose="020F0502020204030204" pitchFamily="34" charset="0"/>
                <a:ea typeface="Calibri" panose="020F0502020204030204" pitchFamily="34" charset="0"/>
                <a:cs typeface="Arial" panose="020B0604020202020204" pitchFamily="34" charset="0"/>
              </a:rPr>
              <a:t> </a:t>
            </a:r>
          </a:p>
          <a:p>
            <a:r>
              <a:rPr lang="en-US" dirty="0">
                <a:effectLst/>
                <a:latin typeface="Calibri" panose="020F0502020204030204" pitchFamily="34" charset="0"/>
                <a:ea typeface="Calibri" panose="020F0502020204030204" pitchFamily="34" charset="0"/>
                <a:cs typeface="Arial" panose="020B0604020202020204" pitchFamily="34" charset="0"/>
              </a:rPr>
              <a:t>By analyzing these reports regularly and comparing them with benchmarks or goals, dairy farmers can identify strengths and weaknesses in their herd health management and implement appropriate strategies to improve it.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88838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82E1-8B0D-53C6-C639-82B03B4EF653}"/>
              </a:ext>
            </a:extLst>
          </p:cNvPr>
          <p:cNvSpPr>
            <a:spLocks noGrp="1"/>
          </p:cNvSpPr>
          <p:nvPr>
            <p:ph type="ctrTitle"/>
          </p:nvPr>
        </p:nvSpPr>
        <p:spPr/>
        <p:txBody>
          <a:bodyPr/>
          <a:lstStyle/>
          <a:p>
            <a:r>
              <a:rPr lang="en-US" dirty="0"/>
              <a:t>Health reports analysis</a:t>
            </a:r>
          </a:p>
        </p:txBody>
      </p:sp>
      <p:sp>
        <p:nvSpPr>
          <p:cNvPr id="3" name="Subtitle 2">
            <a:extLst>
              <a:ext uri="{FF2B5EF4-FFF2-40B4-BE49-F238E27FC236}">
                <a16:creationId xmlns:a16="http://schemas.microsoft.com/office/drawing/2014/main" id="{5C358F4D-666D-5C5C-F06A-FC54B703A99D}"/>
              </a:ext>
            </a:extLst>
          </p:cNvPr>
          <p:cNvSpPr>
            <a:spLocks noGrp="1"/>
          </p:cNvSpPr>
          <p:nvPr>
            <p:ph type="subTitle" idx="1"/>
          </p:nvPr>
        </p:nvSpPr>
        <p:spPr/>
        <p:txBody>
          <a:bodyPr>
            <a:normAutofit fontScale="77500" lnSpcReduction="20000"/>
          </a:bodyPr>
          <a:lstStyle/>
          <a:p>
            <a:r>
              <a:rPr lang="en-US" dirty="0"/>
              <a:t>Understanding Health reports dairy farms</a:t>
            </a:r>
          </a:p>
          <a:p>
            <a:r>
              <a:rPr lang="en-US" dirty="0"/>
              <a:t>4GENETICS</a:t>
            </a:r>
          </a:p>
          <a:p>
            <a:r>
              <a:rPr lang="en-US" dirty="0"/>
              <a:t>Part C</a:t>
            </a:r>
          </a:p>
          <a:p>
            <a:r>
              <a:rPr lang="en-US" dirty="0"/>
              <a:t>Training course</a:t>
            </a:r>
          </a:p>
        </p:txBody>
      </p:sp>
      <p:pic>
        <p:nvPicPr>
          <p:cNvPr id="5" name="Picture 4">
            <a:extLst>
              <a:ext uri="{FF2B5EF4-FFF2-40B4-BE49-F238E27FC236}">
                <a16:creationId xmlns:a16="http://schemas.microsoft.com/office/drawing/2014/main" id="{2EE9D3E6-83EB-4B6F-3459-5EA0EA95250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4667" y1="76444" x2="34667" y2="76444"/>
                        <a14:foregroundMark x1="48889" y1="75111" x2="48889" y2="75111"/>
                        <a14:foregroundMark x1="62667" y1="74222" x2="62667" y2="74222"/>
                        <a14:foregroundMark x1="76444" y1="71111" x2="76444" y2="71111"/>
                        <a14:foregroundMark x1="48444" y1="73778" x2="48444" y2="73778"/>
                        <a14:foregroundMark x1="31111" y1="52444" x2="31111" y2="52444"/>
                        <a14:foregroundMark x1="38222" y1="37778" x2="38222" y2="37778"/>
                        <a14:foregroundMark x1="38222" y1="36889" x2="38222" y2="36889"/>
                        <a14:foregroundMark x1="33333" y1="39556" x2="33333" y2="39556"/>
                      </a14:backgroundRemoval>
                    </a14:imgEffect>
                  </a14:imgLayer>
                </a14:imgProps>
              </a:ext>
            </a:extLst>
          </a:blip>
          <a:stretch>
            <a:fillRect/>
          </a:stretch>
        </p:blipFill>
        <p:spPr>
          <a:xfrm>
            <a:off x="229154" y="356545"/>
            <a:ext cx="1514586" cy="1514586"/>
          </a:xfrm>
          <a:prstGeom prst="rect">
            <a:avLst/>
          </a:prstGeom>
        </p:spPr>
      </p:pic>
      <p:pic>
        <p:nvPicPr>
          <p:cNvPr id="7" name="Picture 6">
            <a:extLst>
              <a:ext uri="{FF2B5EF4-FFF2-40B4-BE49-F238E27FC236}">
                <a16:creationId xmlns:a16="http://schemas.microsoft.com/office/drawing/2014/main" id="{864D94DD-DC86-A789-52BC-49123359FCC7}"/>
              </a:ext>
            </a:extLst>
          </p:cNvPr>
          <p:cNvPicPr>
            <a:picLocks noChangeAspect="1"/>
          </p:cNvPicPr>
          <p:nvPr/>
        </p:nvPicPr>
        <p:blipFill>
          <a:blip r:embed="rId4"/>
          <a:stretch>
            <a:fillRect/>
          </a:stretch>
        </p:blipFill>
        <p:spPr>
          <a:xfrm>
            <a:off x="10037135" y="5550640"/>
            <a:ext cx="2021550" cy="1220705"/>
          </a:xfrm>
          <a:prstGeom prst="rect">
            <a:avLst/>
          </a:prstGeom>
        </p:spPr>
      </p:pic>
    </p:spTree>
    <p:extLst>
      <p:ext uri="{BB962C8B-B14F-4D97-AF65-F5344CB8AC3E}">
        <p14:creationId xmlns:p14="http://schemas.microsoft.com/office/powerpoint/2010/main" val="306257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1D09C-EE11-FAB1-D520-420666C48A3D}"/>
              </a:ext>
            </a:extLst>
          </p:cNvPr>
          <p:cNvSpPr>
            <a:spLocks noGrp="1"/>
          </p:cNvSpPr>
          <p:nvPr>
            <p:ph type="title"/>
          </p:nvPr>
        </p:nvSpPr>
        <p:spPr/>
        <p:txBody>
          <a:bodyPr/>
          <a:lstStyle/>
          <a:p>
            <a:r>
              <a:rPr lang="en-US" b="1" dirty="0"/>
              <a:t>Days in milk (DIM)</a:t>
            </a:r>
          </a:p>
        </p:txBody>
      </p:sp>
      <p:sp>
        <p:nvSpPr>
          <p:cNvPr id="3" name="Content Placeholder 2">
            <a:extLst>
              <a:ext uri="{FF2B5EF4-FFF2-40B4-BE49-F238E27FC236}">
                <a16:creationId xmlns:a16="http://schemas.microsoft.com/office/drawing/2014/main" id="{8CA2440C-0D3C-19EC-0A26-7BD1DB64098A}"/>
              </a:ext>
            </a:extLst>
          </p:cNvPr>
          <p:cNvSpPr>
            <a:spLocks noGrp="1"/>
          </p:cNvSpPr>
          <p:nvPr>
            <p:ph idx="1"/>
          </p:nvPr>
        </p:nvSpPr>
        <p:spPr/>
        <p:txBody>
          <a:bodyPr>
            <a:normAutofit fontScale="92500"/>
          </a:bodyPr>
          <a:lstStyle/>
          <a:p>
            <a:r>
              <a:rPr lang="en-US" b="1" dirty="0">
                <a:solidFill>
                  <a:srgbClr val="FF0000"/>
                </a:solidFill>
              </a:rPr>
              <a:t>Days in milk (DIM) </a:t>
            </a:r>
            <a:r>
              <a:rPr lang="en-US" dirty="0"/>
              <a:t>is the number of days a cow has been lactating since her last calving. It is related closely to dry period length and is a good indicator of reproductive efficiency and herd management. The 12-month average for DIM should be </a:t>
            </a:r>
            <a:r>
              <a:rPr lang="en-US" b="1" dirty="0">
                <a:solidFill>
                  <a:srgbClr val="FF0000"/>
                </a:solidFill>
              </a:rPr>
              <a:t>160-170 days</a:t>
            </a:r>
            <a:r>
              <a:rPr lang="en-US" dirty="0"/>
              <a:t>. The number of days a cow spends in milk affects how much milk it produces in a season.</a:t>
            </a:r>
          </a:p>
          <a:p>
            <a:r>
              <a:rPr lang="en-US" b="0" i="0" dirty="0">
                <a:solidFill>
                  <a:srgbClr val="333333"/>
                </a:solidFill>
                <a:effectLst/>
                <a:latin typeface="Lucida Grande"/>
              </a:rPr>
              <a:t> An average DIM greater than </a:t>
            </a:r>
            <a:r>
              <a:rPr lang="en-US" b="0" i="0" dirty="0">
                <a:solidFill>
                  <a:srgbClr val="FF0000"/>
                </a:solidFill>
                <a:effectLst/>
                <a:latin typeface="Lucida Grande"/>
              </a:rPr>
              <a:t>200</a:t>
            </a:r>
            <a:r>
              <a:rPr lang="en-US" b="0" i="0" dirty="0">
                <a:solidFill>
                  <a:srgbClr val="333333"/>
                </a:solidFill>
                <a:effectLst/>
                <a:latin typeface="Lucida Grande"/>
              </a:rPr>
              <a:t> indicates a reproductive problem as a large DIM value results in a lower lifetime milk production per cow due to long lactations and milking of late lactation cows. A short lactation reduces the lifetime milk production because of long dry periods.</a:t>
            </a:r>
            <a:endParaRPr lang="en-US" dirty="0"/>
          </a:p>
        </p:txBody>
      </p:sp>
    </p:spTree>
    <p:extLst>
      <p:ext uri="{BB962C8B-B14F-4D97-AF65-F5344CB8AC3E}">
        <p14:creationId xmlns:p14="http://schemas.microsoft.com/office/powerpoint/2010/main" val="1782456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FE10-1031-372E-C80E-E107264F38DD}"/>
              </a:ext>
            </a:extLst>
          </p:cNvPr>
          <p:cNvSpPr>
            <a:spLocks noGrp="1"/>
          </p:cNvSpPr>
          <p:nvPr>
            <p:ph type="title"/>
          </p:nvPr>
        </p:nvSpPr>
        <p:spPr/>
        <p:txBody>
          <a:bodyPr>
            <a:normAutofit/>
          </a:bodyPr>
          <a:lstStyle/>
          <a:p>
            <a:r>
              <a:rPr lang="en-US" dirty="0"/>
              <a:t>DRY PERIOD LENGTH</a:t>
            </a:r>
          </a:p>
        </p:txBody>
      </p:sp>
      <p:sp>
        <p:nvSpPr>
          <p:cNvPr id="3" name="Content Placeholder 2">
            <a:extLst>
              <a:ext uri="{FF2B5EF4-FFF2-40B4-BE49-F238E27FC236}">
                <a16:creationId xmlns:a16="http://schemas.microsoft.com/office/drawing/2014/main" id="{F96E76AE-CCDF-9773-C244-D79F13FDC8CF}"/>
              </a:ext>
            </a:extLst>
          </p:cNvPr>
          <p:cNvSpPr>
            <a:spLocks noGrp="1"/>
          </p:cNvSpPr>
          <p:nvPr>
            <p:ph idx="1"/>
          </p:nvPr>
        </p:nvSpPr>
        <p:spPr/>
        <p:txBody>
          <a:bodyPr>
            <a:normAutofit lnSpcReduction="10000"/>
          </a:bodyPr>
          <a:lstStyle/>
          <a:p>
            <a:pPr algn="l"/>
            <a:r>
              <a:rPr lang="en-US" b="1" i="0" dirty="0">
                <a:solidFill>
                  <a:srgbClr val="FF0000"/>
                </a:solidFill>
                <a:effectLst/>
                <a:latin typeface="Lucida Grande"/>
              </a:rPr>
              <a:t>Exceptionally long or short dry periods </a:t>
            </a:r>
            <a:r>
              <a:rPr lang="en-US" b="0" i="0" dirty="0">
                <a:solidFill>
                  <a:srgbClr val="333333"/>
                </a:solidFill>
                <a:effectLst/>
                <a:latin typeface="Lucida Grande"/>
              </a:rPr>
              <a:t>will adversely affect the profitability of individual cows. A short dry period will not provide adequate rest and time for mammary regeneration, while long dry periods will result in higher feed costs with no income from milk production. </a:t>
            </a:r>
          </a:p>
          <a:p>
            <a:pPr algn="l"/>
            <a:r>
              <a:rPr lang="en-US" b="0" i="0" dirty="0">
                <a:solidFill>
                  <a:srgbClr val="333333"/>
                </a:solidFill>
                <a:effectLst/>
                <a:latin typeface="Lucida Grande"/>
              </a:rPr>
              <a:t>Long dry periods can also result in fat cows that are more prone to problems with health and reproductive performance. Each day dry over 60 days costs </a:t>
            </a:r>
            <a:r>
              <a:rPr lang="en-US" b="1" i="0" dirty="0">
                <a:solidFill>
                  <a:srgbClr val="FF0000"/>
                </a:solidFill>
                <a:effectLst/>
                <a:latin typeface="Lucida Grande"/>
              </a:rPr>
              <a:t>$3</a:t>
            </a:r>
            <a:r>
              <a:rPr lang="en-US" b="0" i="0" dirty="0">
                <a:solidFill>
                  <a:srgbClr val="333333"/>
                </a:solidFill>
                <a:effectLst/>
                <a:latin typeface="Lucida Grande"/>
              </a:rPr>
              <a:t>. However, each day dry under 40 costs </a:t>
            </a:r>
            <a:r>
              <a:rPr lang="en-US" b="1" i="0" dirty="0">
                <a:solidFill>
                  <a:srgbClr val="FF0000"/>
                </a:solidFill>
                <a:effectLst/>
                <a:latin typeface="Lucida Grande"/>
              </a:rPr>
              <a:t>$2</a:t>
            </a:r>
            <a:r>
              <a:rPr lang="en-US" b="0" i="0" dirty="0">
                <a:solidFill>
                  <a:srgbClr val="333333"/>
                </a:solidFill>
                <a:effectLst/>
                <a:latin typeface="Lucida Grande"/>
              </a:rPr>
              <a:t>. Tables 2 and 3 show days dry in relation to milk production.</a:t>
            </a:r>
          </a:p>
          <a:p>
            <a:endParaRPr lang="en-US" dirty="0"/>
          </a:p>
        </p:txBody>
      </p:sp>
    </p:spTree>
    <p:extLst>
      <p:ext uri="{BB962C8B-B14F-4D97-AF65-F5344CB8AC3E}">
        <p14:creationId xmlns:p14="http://schemas.microsoft.com/office/powerpoint/2010/main" val="3367305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3E19-717B-F707-31FB-23D341A0258D}"/>
              </a:ext>
            </a:extLst>
          </p:cNvPr>
          <p:cNvSpPr>
            <a:spLocks noGrp="1"/>
          </p:cNvSpPr>
          <p:nvPr>
            <p:ph type="title"/>
          </p:nvPr>
        </p:nvSpPr>
        <p:spPr/>
        <p:txBody>
          <a:bodyPr/>
          <a:lstStyle/>
          <a:p>
            <a:r>
              <a:rPr lang="en-US" dirty="0"/>
              <a:t>Course objective</a:t>
            </a:r>
          </a:p>
        </p:txBody>
      </p:sp>
      <p:sp>
        <p:nvSpPr>
          <p:cNvPr id="3" name="Content Placeholder 2">
            <a:extLst>
              <a:ext uri="{FF2B5EF4-FFF2-40B4-BE49-F238E27FC236}">
                <a16:creationId xmlns:a16="http://schemas.microsoft.com/office/drawing/2014/main" id="{99AFE134-CC90-92F0-0AB8-907E7686ED54}"/>
              </a:ext>
            </a:extLst>
          </p:cNvPr>
          <p:cNvSpPr>
            <a:spLocks noGrp="1"/>
          </p:cNvSpPr>
          <p:nvPr>
            <p:ph idx="1"/>
          </p:nvPr>
        </p:nvSpPr>
        <p:spPr/>
        <p:txBody>
          <a:bodyPr>
            <a:normAutofit fontScale="92500" lnSpcReduction="10000"/>
          </a:bodyPr>
          <a:lstStyle/>
          <a:p>
            <a:r>
              <a:rPr lang="en-US" dirty="0"/>
              <a:t>Introduction to </a:t>
            </a:r>
            <a:r>
              <a:rPr lang="en-US" b="1" dirty="0"/>
              <a:t>herd health management </a:t>
            </a:r>
            <a:r>
              <a:rPr lang="en-US" dirty="0"/>
              <a:t>and the </a:t>
            </a:r>
            <a:r>
              <a:rPr lang="en-US" b="1" dirty="0"/>
              <a:t>importance of health reporting</a:t>
            </a:r>
          </a:p>
          <a:p>
            <a:r>
              <a:rPr lang="en-US" dirty="0"/>
              <a:t>Overview of </a:t>
            </a:r>
            <a:r>
              <a:rPr lang="en-US" b="1" dirty="0"/>
              <a:t>common health issues</a:t>
            </a:r>
            <a:r>
              <a:rPr lang="en-US" dirty="0"/>
              <a:t> in dairy herds</a:t>
            </a:r>
          </a:p>
          <a:p>
            <a:r>
              <a:rPr lang="en-US" dirty="0"/>
              <a:t>Understanding and interpreting </a:t>
            </a:r>
            <a:r>
              <a:rPr lang="en-US" b="1" dirty="0"/>
              <a:t>key health reports</a:t>
            </a:r>
          </a:p>
          <a:p>
            <a:r>
              <a:rPr lang="en-US" dirty="0"/>
              <a:t>Using health reports to identify </a:t>
            </a:r>
            <a:r>
              <a:rPr lang="en-US" b="1" dirty="0"/>
              <a:t>trends and potential </a:t>
            </a:r>
            <a:r>
              <a:rPr lang="en-US" dirty="0"/>
              <a:t>issues in the herd</a:t>
            </a:r>
          </a:p>
          <a:p>
            <a:r>
              <a:rPr lang="en-US" b="1" dirty="0"/>
              <a:t>Strategies</a:t>
            </a:r>
            <a:r>
              <a:rPr lang="en-US" dirty="0"/>
              <a:t> for improving herd health based on report analysis</a:t>
            </a:r>
          </a:p>
          <a:p>
            <a:r>
              <a:rPr lang="en-US" dirty="0"/>
              <a:t>Best </a:t>
            </a:r>
            <a:r>
              <a:rPr lang="en-US" b="1" dirty="0"/>
              <a:t>practices for record keeping and data management </a:t>
            </a:r>
            <a:r>
              <a:rPr lang="en-US" dirty="0"/>
              <a:t>in herd health reporting</a:t>
            </a:r>
          </a:p>
        </p:txBody>
      </p:sp>
    </p:spTree>
    <p:extLst>
      <p:ext uri="{BB962C8B-B14F-4D97-AF65-F5344CB8AC3E}">
        <p14:creationId xmlns:p14="http://schemas.microsoft.com/office/powerpoint/2010/main" val="4166427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97F0B-9A32-14B0-3F11-7727CDF89DAC}"/>
              </a:ext>
            </a:extLst>
          </p:cNvPr>
          <p:cNvSpPr>
            <a:spLocks noGrp="1"/>
          </p:cNvSpPr>
          <p:nvPr>
            <p:ph type="title"/>
          </p:nvPr>
        </p:nvSpPr>
        <p:spPr/>
        <p:txBody>
          <a:bodyPr>
            <a:normAutofit fontScale="90000"/>
          </a:bodyPr>
          <a:lstStyle/>
          <a:p>
            <a:r>
              <a:rPr lang="en-US" dirty="0"/>
              <a:t>Days dry related to milk production in the next lactation (123,181 cows in 808 herds). </a:t>
            </a:r>
          </a:p>
        </p:txBody>
      </p:sp>
      <p:sp>
        <p:nvSpPr>
          <p:cNvPr id="3" name="Content Placeholder 2">
            <a:extLst>
              <a:ext uri="{FF2B5EF4-FFF2-40B4-BE49-F238E27FC236}">
                <a16:creationId xmlns:a16="http://schemas.microsoft.com/office/drawing/2014/main" id="{528EE544-66D3-9516-0EF1-3EBA34DFBBAE}"/>
              </a:ext>
            </a:extLst>
          </p:cNvPr>
          <p:cNvSpPr>
            <a:spLocks noGrp="1"/>
          </p:cNvSpPr>
          <p:nvPr>
            <p:ph idx="1"/>
          </p:nvPr>
        </p:nvSpPr>
        <p:spPr/>
        <p:txBody>
          <a:bodyPr>
            <a:normAutofit fontScale="55000" lnSpcReduction="20000"/>
          </a:bodyPr>
          <a:lstStyle/>
          <a:p>
            <a:pPr marL="0" indent="0">
              <a:buNone/>
            </a:pPr>
            <a:r>
              <a:rPr lang="en-US" dirty="0"/>
              <a:t>	      Dry Range			     Milk per cow</a:t>
            </a:r>
          </a:p>
          <a:p>
            <a:pPr marL="0" indent="0">
              <a:buNone/>
            </a:pPr>
            <a:r>
              <a:rPr lang="en-US" dirty="0"/>
              <a:t>_________________________________________________________________________________</a:t>
            </a:r>
          </a:p>
          <a:p>
            <a:pPr marL="0" indent="0">
              <a:buNone/>
            </a:pPr>
            <a:r>
              <a:rPr lang="en-US" dirty="0"/>
              <a:t>               	days				  </a:t>
            </a:r>
            <a:r>
              <a:rPr lang="en-US" dirty="0" err="1"/>
              <a:t>lb</a:t>
            </a:r>
            <a:endParaRPr lang="en-US" dirty="0"/>
          </a:p>
          <a:p>
            <a:r>
              <a:rPr lang="en-US" dirty="0"/>
              <a:t>		&lt;39				17,632</a:t>
            </a:r>
          </a:p>
          <a:p>
            <a:r>
              <a:rPr lang="en-US" dirty="0"/>
              <a:t>		40-49				18,334</a:t>
            </a:r>
          </a:p>
          <a:p>
            <a:r>
              <a:rPr lang="en-US" dirty="0"/>
              <a:t>		50-59				18,463</a:t>
            </a:r>
          </a:p>
          <a:p>
            <a:r>
              <a:rPr lang="en-US" dirty="0"/>
              <a:t>		60-69				17,871</a:t>
            </a:r>
          </a:p>
          <a:p>
            <a:r>
              <a:rPr lang="en-US" dirty="0"/>
              <a:t>		70-79				17,310</a:t>
            </a:r>
          </a:p>
          <a:p>
            <a:r>
              <a:rPr lang="en-US" dirty="0"/>
              <a:t>		80-89				16,474</a:t>
            </a:r>
          </a:p>
          <a:p>
            <a:r>
              <a:rPr lang="en-US" dirty="0"/>
              <a:t>		&gt;90				15,867</a:t>
            </a:r>
          </a:p>
          <a:p>
            <a:r>
              <a:rPr lang="en-US" dirty="0"/>
              <a:t>________________________________________________________________________________</a:t>
            </a:r>
          </a:p>
        </p:txBody>
      </p:sp>
    </p:spTree>
    <p:extLst>
      <p:ext uri="{BB962C8B-B14F-4D97-AF65-F5344CB8AC3E}">
        <p14:creationId xmlns:p14="http://schemas.microsoft.com/office/powerpoint/2010/main" val="41132473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71FDC-F302-1E89-FD98-36C9F1FAC1E0}"/>
              </a:ext>
            </a:extLst>
          </p:cNvPr>
          <p:cNvSpPr>
            <a:spLocks noGrp="1"/>
          </p:cNvSpPr>
          <p:nvPr>
            <p:ph type="title"/>
          </p:nvPr>
        </p:nvSpPr>
        <p:spPr/>
        <p:txBody>
          <a:bodyPr>
            <a:noAutofit/>
          </a:bodyPr>
          <a:lstStyle/>
          <a:p>
            <a:r>
              <a:rPr lang="en-US" sz="2800" dirty="0"/>
              <a:t>Days dry related to the difference in milk from </a:t>
            </a:r>
            <a:r>
              <a:rPr lang="en-US" sz="2800" dirty="0" err="1"/>
              <a:t>herdmates</a:t>
            </a:r>
            <a:r>
              <a:rPr lang="en-US" sz="2800" dirty="0"/>
              <a:t>' production in the next lactation (expressed as the difference in lactation milk production from </a:t>
            </a:r>
            <a:r>
              <a:rPr lang="en-US" sz="2800" dirty="0" err="1"/>
              <a:t>herdmates</a:t>
            </a:r>
            <a:r>
              <a:rPr lang="en-US" sz="2800" dirty="0"/>
              <a:t>; 281,816 cows).</a:t>
            </a:r>
          </a:p>
        </p:txBody>
      </p:sp>
      <p:sp>
        <p:nvSpPr>
          <p:cNvPr id="3" name="Content Placeholder 2">
            <a:extLst>
              <a:ext uri="{FF2B5EF4-FFF2-40B4-BE49-F238E27FC236}">
                <a16:creationId xmlns:a16="http://schemas.microsoft.com/office/drawing/2014/main" id="{9B99012B-0BDE-7B68-F3BC-5143B559FEE2}"/>
              </a:ext>
            </a:extLst>
          </p:cNvPr>
          <p:cNvSpPr>
            <a:spLocks noGrp="1"/>
          </p:cNvSpPr>
          <p:nvPr>
            <p:ph idx="1"/>
          </p:nvPr>
        </p:nvSpPr>
        <p:spPr/>
        <p:txBody>
          <a:bodyPr>
            <a:normAutofit fontScale="32500" lnSpcReduction="20000"/>
          </a:bodyPr>
          <a:lstStyle/>
          <a:p>
            <a:pPr marL="0" indent="0">
              <a:buNone/>
            </a:pPr>
            <a:endParaRPr lang="en-US" sz="3700" b="1" dirty="0"/>
          </a:p>
          <a:p>
            <a:pPr marL="0" indent="0">
              <a:buNone/>
            </a:pPr>
            <a:r>
              <a:rPr lang="en-US" sz="3700" b="1" dirty="0"/>
              <a:t>					   Difference from</a:t>
            </a:r>
          </a:p>
          <a:p>
            <a:pPr marL="0" indent="0">
              <a:buNone/>
            </a:pPr>
            <a:r>
              <a:rPr lang="en-US" sz="3700" b="1" dirty="0"/>
              <a:t>	     Days dry			     </a:t>
            </a:r>
            <a:r>
              <a:rPr lang="en-US" sz="3700" b="1" dirty="0" err="1"/>
              <a:t>herdmates</a:t>
            </a:r>
            <a:endParaRPr lang="en-US" sz="3700" b="1" dirty="0"/>
          </a:p>
          <a:p>
            <a:r>
              <a:rPr lang="en-US" sz="3700" b="1" dirty="0"/>
              <a:t>__________________________________________________________________________________</a:t>
            </a:r>
          </a:p>
          <a:p>
            <a:r>
              <a:rPr lang="en-US" sz="3700" b="1" dirty="0"/>
              <a:t>						 </a:t>
            </a:r>
            <a:r>
              <a:rPr lang="en-US" sz="3700" b="1" dirty="0" err="1"/>
              <a:t>lb</a:t>
            </a:r>
            <a:endParaRPr lang="en-US" sz="3700" b="1" dirty="0"/>
          </a:p>
          <a:p>
            <a:r>
              <a:rPr lang="en-US" sz="3700" b="1" dirty="0"/>
              <a:t>		40				+14</a:t>
            </a:r>
          </a:p>
          <a:p>
            <a:r>
              <a:rPr lang="en-US" sz="3700" b="1" dirty="0"/>
              <a:t>		50				+253</a:t>
            </a:r>
          </a:p>
          <a:p>
            <a:r>
              <a:rPr lang="en-US" sz="3700" b="1" dirty="0"/>
              <a:t>		60				+315</a:t>
            </a:r>
          </a:p>
          <a:p>
            <a:r>
              <a:rPr lang="en-US" sz="3700" b="1" dirty="0"/>
              <a:t>		70				+247		</a:t>
            </a:r>
          </a:p>
          <a:p>
            <a:r>
              <a:rPr lang="en-US" sz="3700" b="1" dirty="0"/>
              <a:t>		80				+118</a:t>
            </a:r>
          </a:p>
          <a:p>
            <a:r>
              <a:rPr lang="en-US" sz="3700" b="1" dirty="0"/>
              <a:t>_____________________________________________________________________________________</a:t>
            </a:r>
          </a:p>
          <a:p>
            <a:endParaRPr lang="en-US" dirty="0"/>
          </a:p>
        </p:txBody>
      </p:sp>
    </p:spTree>
    <p:extLst>
      <p:ext uri="{BB962C8B-B14F-4D97-AF65-F5344CB8AC3E}">
        <p14:creationId xmlns:p14="http://schemas.microsoft.com/office/powerpoint/2010/main" val="4033868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5822C-CFEA-758B-B709-22114E0C103F}"/>
              </a:ext>
            </a:extLst>
          </p:cNvPr>
          <p:cNvSpPr>
            <a:spLocks noGrp="1"/>
          </p:cNvSpPr>
          <p:nvPr>
            <p:ph type="title"/>
          </p:nvPr>
        </p:nvSpPr>
        <p:spPr/>
        <p:txBody>
          <a:bodyPr/>
          <a:lstStyle/>
          <a:p>
            <a:r>
              <a:rPr lang="en-US" dirty="0"/>
              <a:t>BODY CONDITION SCORE</a:t>
            </a:r>
          </a:p>
        </p:txBody>
      </p:sp>
      <p:pic>
        <p:nvPicPr>
          <p:cNvPr id="5" name="Content Placeholder 4">
            <a:extLst>
              <a:ext uri="{FF2B5EF4-FFF2-40B4-BE49-F238E27FC236}">
                <a16:creationId xmlns:a16="http://schemas.microsoft.com/office/drawing/2014/main" id="{D2422F93-7842-66F3-5A9F-8AFB5867FBCD}"/>
              </a:ext>
            </a:extLst>
          </p:cNvPr>
          <p:cNvPicPr>
            <a:picLocks noGrp="1" noChangeAspect="1"/>
          </p:cNvPicPr>
          <p:nvPr>
            <p:ph idx="1"/>
          </p:nvPr>
        </p:nvPicPr>
        <p:blipFill rotWithShape="1">
          <a:blip r:embed="rId2"/>
          <a:srcRect l="12485" b="13645"/>
          <a:stretch/>
        </p:blipFill>
        <p:spPr>
          <a:xfrm>
            <a:off x="1295402" y="2557463"/>
            <a:ext cx="9486012" cy="3580543"/>
          </a:xfrm>
        </p:spPr>
      </p:pic>
    </p:spTree>
    <p:extLst>
      <p:ext uri="{BB962C8B-B14F-4D97-AF65-F5344CB8AC3E}">
        <p14:creationId xmlns:p14="http://schemas.microsoft.com/office/powerpoint/2010/main" val="26588114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E7FC-1B82-A476-4784-3AD701C70C02}"/>
              </a:ext>
            </a:extLst>
          </p:cNvPr>
          <p:cNvSpPr>
            <a:spLocks noGrp="1"/>
          </p:cNvSpPr>
          <p:nvPr>
            <p:ph type="title"/>
          </p:nvPr>
        </p:nvSpPr>
        <p:spPr/>
        <p:txBody>
          <a:bodyPr/>
          <a:lstStyle/>
          <a:p>
            <a:r>
              <a:rPr lang="en-US" b="1" dirty="0"/>
              <a:t>Strategies</a:t>
            </a:r>
            <a:r>
              <a:rPr lang="en-US" dirty="0"/>
              <a:t> </a:t>
            </a:r>
          </a:p>
        </p:txBody>
      </p:sp>
      <p:sp>
        <p:nvSpPr>
          <p:cNvPr id="3" name="Content Placeholder 2">
            <a:extLst>
              <a:ext uri="{FF2B5EF4-FFF2-40B4-BE49-F238E27FC236}">
                <a16:creationId xmlns:a16="http://schemas.microsoft.com/office/drawing/2014/main" id="{FA5DA301-E2AF-3326-7A7A-333176E92812}"/>
              </a:ext>
            </a:extLst>
          </p:cNvPr>
          <p:cNvSpPr>
            <a:spLocks noGrp="1"/>
          </p:cNvSpPr>
          <p:nvPr>
            <p:ph idx="1"/>
          </p:nvPr>
        </p:nvSpPr>
        <p:spPr/>
        <p:txBody>
          <a:bodyPr>
            <a:normAutofit lnSpcReduction="10000"/>
          </a:bodyPr>
          <a:lstStyle/>
          <a:p>
            <a:r>
              <a:rPr lang="en-US" sz="1800" kern="100" dirty="0">
                <a:effectLst/>
                <a:latin typeface="Calibri" panose="020F0502020204030204" pitchFamily="34" charset="0"/>
                <a:ea typeface="Calibri" panose="020F0502020204030204" pitchFamily="34" charset="0"/>
                <a:cs typeface="Arial" panose="020B0604020202020204" pitchFamily="34" charset="0"/>
              </a:rPr>
              <a:t> Adjusting the feeding program to meet the nutritional requirements of different groups of cows, such as dry cows, fresh cows, lactating cows, and heifers.</a:t>
            </a:r>
          </a:p>
          <a:p>
            <a:r>
              <a:rPr lang="en-US" sz="1800" kern="100" dirty="0">
                <a:effectLst/>
                <a:latin typeface="Calibri" panose="020F0502020204030204" pitchFamily="34" charset="0"/>
                <a:ea typeface="Calibri" panose="020F0502020204030204" pitchFamily="34" charset="0"/>
                <a:cs typeface="Arial" panose="020B0604020202020204" pitchFamily="34" charset="0"/>
              </a:rPr>
              <a:t> Improving the housing conditions to provide adequate space, ventilation, bedding, and comfort for the cows.</a:t>
            </a:r>
          </a:p>
          <a:p>
            <a:r>
              <a:rPr lang="en-US" sz="1800" kern="100" dirty="0">
                <a:effectLst/>
                <a:latin typeface="Calibri" panose="020F0502020204030204" pitchFamily="34" charset="0"/>
                <a:ea typeface="Calibri" panose="020F0502020204030204" pitchFamily="34" charset="0"/>
                <a:cs typeface="Arial" panose="020B0604020202020204" pitchFamily="34" charset="0"/>
              </a:rPr>
              <a:t> Implementing a regular health monitoring and record keeping system to detect and treat diseases early and prevent outbreaks.</a:t>
            </a:r>
          </a:p>
          <a:p>
            <a:r>
              <a:rPr lang="en-US" sz="1800" kern="100" dirty="0">
                <a:effectLst/>
                <a:latin typeface="Calibri" panose="020F0502020204030204" pitchFamily="34" charset="0"/>
                <a:ea typeface="Calibri" panose="020F0502020204030204" pitchFamily="34" charset="0"/>
                <a:cs typeface="Arial" panose="020B0604020202020204" pitchFamily="34" charset="0"/>
              </a:rPr>
              <a:t> Implementing a reproductive management program to optimize heat detection, insemination timing, pregnancy diagnosis, and calving assistance.</a:t>
            </a:r>
          </a:p>
          <a:p>
            <a:r>
              <a:rPr lang="en-US" sz="1800" kern="100" dirty="0">
                <a:effectLst/>
                <a:latin typeface="Calibri" panose="020F0502020204030204" pitchFamily="34" charset="0"/>
                <a:ea typeface="Calibri" panose="020F0502020204030204" pitchFamily="34" charset="0"/>
                <a:cs typeface="Arial" panose="020B0604020202020204" pitchFamily="34" charset="0"/>
              </a:rPr>
              <a:t> Implementing a genetic selection program to improve the traits of interest in the herd, such as milk production, fertility, health, and longevity.</a:t>
            </a:r>
          </a:p>
          <a:p>
            <a:endParaRPr lang="en-US" dirty="0"/>
          </a:p>
        </p:txBody>
      </p:sp>
    </p:spTree>
    <p:extLst>
      <p:ext uri="{BB962C8B-B14F-4D97-AF65-F5344CB8AC3E}">
        <p14:creationId xmlns:p14="http://schemas.microsoft.com/office/powerpoint/2010/main" val="2836237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7BF97-925A-4975-6FD3-222C525D5A69}"/>
              </a:ext>
            </a:extLst>
          </p:cNvPr>
          <p:cNvSpPr>
            <a:spLocks noGrp="1"/>
          </p:cNvSpPr>
          <p:nvPr>
            <p:ph type="title"/>
          </p:nvPr>
        </p:nvSpPr>
        <p:spPr/>
        <p:txBody>
          <a:bodyPr/>
          <a:lstStyle/>
          <a:p>
            <a:r>
              <a:rPr lang="en-US" b="1" dirty="0"/>
              <a:t>ANIMAL HEALTH EVENTS</a:t>
            </a:r>
          </a:p>
        </p:txBody>
      </p:sp>
      <p:pic>
        <p:nvPicPr>
          <p:cNvPr id="4" name="Content Placeholder 3">
            <a:extLst>
              <a:ext uri="{FF2B5EF4-FFF2-40B4-BE49-F238E27FC236}">
                <a16:creationId xmlns:a16="http://schemas.microsoft.com/office/drawing/2014/main" id="{009ECF9D-D9A7-611A-7FE9-AF152BE6B6CD}"/>
              </a:ext>
            </a:extLst>
          </p:cNvPr>
          <p:cNvPicPr>
            <a:picLocks noGrp="1" noChangeAspect="1"/>
          </p:cNvPicPr>
          <p:nvPr>
            <p:ph idx="1"/>
          </p:nvPr>
        </p:nvPicPr>
        <p:blipFill>
          <a:blip r:embed="rId2"/>
          <a:stretch>
            <a:fillRect/>
          </a:stretch>
        </p:blipFill>
        <p:spPr>
          <a:xfrm>
            <a:off x="5143500" y="2476500"/>
            <a:ext cx="1905000" cy="1905000"/>
          </a:xfrm>
          <a:prstGeom prst="rect">
            <a:avLst/>
          </a:prstGeom>
        </p:spPr>
      </p:pic>
    </p:spTree>
    <p:extLst>
      <p:ext uri="{BB962C8B-B14F-4D97-AF65-F5344CB8AC3E}">
        <p14:creationId xmlns:p14="http://schemas.microsoft.com/office/powerpoint/2010/main" val="8334908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ADB02-B6A1-E3BC-658C-F969D0C88BF3}"/>
              </a:ext>
            </a:extLst>
          </p:cNvPr>
          <p:cNvSpPr>
            <a:spLocks noGrp="1"/>
          </p:cNvSpPr>
          <p:nvPr>
            <p:ph type="title"/>
          </p:nvPr>
        </p:nvSpPr>
        <p:spPr/>
        <p:txBody>
          <a:bodyPr/>
          <a:lstStyle/>
          <a:p>
            <a:r>
              <a:rPr lang="en-US" dirty="0"/>
              <a:t>Categorization</a:t>
            </a:r>
          </a:p>
        </p:txBody>
      </p:sp>
      <p:sp>
        <p:nvSpPr>
          <p:cNvPr id="3" name="Content Placeholder 2">
            <a:extLst>
              <a:ext uri="{FF2B5EF4-FFF2-40B4-BE49-F238E27FC236}">
                <a16:creationId xmlns:a16="http://schemas.microsoft.com/office/drawing/2014/main" id="{99DCF985-9055-3398-3DC8-1BEAEDAA73CB}"/>
              </a:ext>
            </a:extLst>
          </p:cNvPr>
          <p:cNvSpPr>
            <a:spLocks noGrp="1"/>
          </p:cNvSpPr>
          <p:nvPr>
            <p:ph idx="1"/>
          </p:nvPr>
        </p:nvSpPr>
        <p:spPr/>
        <p:txBody>
          <a:bodyPr>
            <a:normAutofit lnSpcReduction="10000"/>
          </a:bodyPr>
          <a:lstStyle/>
          <a:p>
            <a:r>
              <a:rPr lang="en-US" dirty="0"/>
              <a:t>Digestive system</a:t>
            </a:r>
          </a:p>
          <a:p>
            <a:r>
              <a:rPr lang="en-US" dirty="0"/>
              <a:t>Metabolic</a:t>
            </a:r>
          </a:p>
          <a:p>
            <a:r>
              <a:rPr lang="en-US" dirty="0"/>
              <a:t>Resp &amp; circulatory</a:t>
            </a:r>
          </a:p>
          <a:p>
            <a:r>
              <a:rPr lang="en-US" dirty="0"/>
              <a:t>Musculo skeletal</a:t>
            </a:r>
          </a:p>
          <a:p>
            <a:r>
              <a:rPr lang="en-US" dirty="0"/>
              <a:t>Urogenital</a:t>
            </a:r>
          </a:p>
          <a:p>
            <a:r>
              <a:rPr lang="en-US" dirty="0"/>
              <a:t>Infectious</a:t>
            </a:r>
          </a:p>
          <a:p>
            <a:r>
              <a:rPr lang="en-US" dirty="0"/>
              <a:t>Miscellaneous </a:t>
            </a:r>
          </a:p>
        </p:txBody>
      </p:sp>
    </p:spTree>
    <p:extLst>
      <p:ext uri="{BB962C8B-B14F-4D97-AF65-F5344CB8AC3E}">
        <p14:creationId xmlns:p14="http://schemas.microsoft.com/office/powerpoint/2010/main" val="4037591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03E5B-36DA-E5D6-1497-20D731AE518D}"/>
              </a:ext>
            </a:extLst>
          </p:cNvPr>
          <p:cNvSpPr>
            <a:spLocks noGrp="1"/>
          </p:cNvSpPr>
          <p:nvPr>
            <p:ph type="title"/>
          </p:nvPr>
        </p:nvSpPr>
        <p:spPr/>
        <p:txBody>
          <a:bodyPr>
            <a:normAutofit fontScale="90000"/>
          </a:bodyPr>
          <a:lstStyle/>
          <a:p>
            <a:r>
              <a:rPr lang="en-US" dirty="0"/>
              <a:t> </a:t>
            </a:r>
            <a:r>
              <a:rPr lang="en-US" b="1" dirty="0"/>
              <a:t>Veterinary Medicine</a:t>
            </a:r>
            <a:br>
              <a:rPr lang="en-US" dirty="0"/>
            </a:br>
            <a:endParaRPr lang="en-US" dirty="0"/>
          </a:p>
        </p:txBody>
      </p:sp>
      <p:pic>
        <p:nvPicPr>
          <p:cNvPr id="5" name="Content Placeholder 4">
            <a:extLst>
              <a:ext uri="{FF2B5EF4-FFF2-40B4-BE49-F238E27FC236}">
                <a16:creationId xmlns:a16="http://schemas.microsoft.com/office/drawing/2014/main" id="{D4BC1748-E57E-758F-D381-1E03A90B5E80}"/>
              </a:ext>
            </a:extLst>
          </p:cNvPr>
          <p:cNvPicPr>
            <a:picLocks noGrp="1" noChangeAspect="1"/>
          </p:cNvPicPr>
          <p:nvPr>
            <p:ph idx="1"/>
          </p:nvPr>
        </p:nvPicPr>
        <p:blipFill>
          <a:blip r:embed="rId2"/>
          <a:stretch>
            <a:fillRect/>
          </a:stretch>
        </p:blipFill>
        <p:spPr>
          <a:xfrm>
            <a:off x="4825710" y="2946111"/>
            <a:ext cx="2540579" cy="2540579"/>
          </a:xfrm>
        </p:spPr>
      </p:pic>
    </p:spTree>
    <p:extLst>
      <p:ext uri="{BB962C8B-B14F-4D97-AF65-F5344CB8AC3E}">
        <p14:creationId xmlns:p14="http://schemas.microsoft.com/office/powerpoint/2010/main" val="3657125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53115-E266-7B1C-21D8-CB5B49A7771C}"/>
              </a:ext>
            </a:extLst>
          </p:cNvPr>
          <p:cNvSpPr>
            <a:spLocks noGrp="1"/>
          </p:cNvSpPr>
          <p:nvPr>
            <p:ph type="title"/>
          </p:nvPr>
        </p:nvSpPr>
        <p:spPr/>
        <p:txBody>
          <a:bodyPr/>
          <a:lstStyle/>
          <a:p>
            <a:r>
              <a:rPr lang="en-US" b="0" i="0" dirty="0">
                <a:solidFill>
                  <a:srgbClr val="1F1F1F"/>
                </a:solidFill>
                <a:effectLst/>
                <a:latin typeface="Google Sans"/>
              </a:rPr>
              <a:t>Some of the health reports </a:t>
            </a:r>
            <a:endParaRPr lang="en-US" dirty="0"/>
          </a:p>
        </p:txBody>
      </p:sp>
      <p:sp>
        <p:nvSpPr>
          <p:cNvPr id="4" name="Rectangle 1">
            <a:extLst>
              <a:ext uri="{FF2B5EF4-FFF2-40B4-BE49-F238E27FC236}">
                <a16:creationId xmlns:a16="http://schemas.microsoft.com/office/drawing/2014/main" id="{B609AD6C-6CD0-A69C-C33F-698638DB6B2E}"/>
              </a:ext>
            </a:extLst>
          </p:cNvPr>
          <p:cNvSpPr>
            <a:spLocks noGrp="1" noChangeArrowheads="1"/>
          </p:cNvSpPr>
          <p:nvPr>
            <p:ph idx="1"/>
          </p:nvPr>
        </p:nvSpPr>
        <p:spPr bwMode="auto">
          <a:xfrm>
            <a:off x="947057" y="2463355"/>
            <a:ext cx="10387249" cy="350862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76176" numCol="1" anchor="ctr" anchorCtr="0" compatLnSpc="1">
            <a:prstTxWarp prst="textNoShape">
              <a:avLst/>
            </a:prstTxWarp>
            <a:spAutoFit/>
          </a:bodyPr>
          <a:lstStyle/>
          <a:p>
            <a:pPr defTabSz="914400" eaLnBrk="0" fontAlgn="base" hangingPunct="0">
              <a:spcBef>
                <a:spcPct val="0"/>
              </a:spcBef>
              <a:spcAft>
                <a:spcPct val="0"/>
              </a:spcAft>
              <a:buClrTx/>
              <a:buSzTx/>
            </a:pPr>
            <a:r>
              <a:rPr kumimoji="0" lang="en-US" altLang="en-US" sz="2000" b="1" i="0" u="none" strike="noStrike" cap="none" normalizeH="0" baseline="0" dirty="0">
                <a:ln>
                  <a:noFill/>
                </a:ln>
                <a:solidFill>
                  <a:srgbClr val="FF0000"/>
                </a:solidFill>
                <a:effectLst/>
                <a:latin typeface="Google Sans"/>
              </a:rPr>
              <a:t>Vaccination reports: </a:t>
            </a:r>
            <a:r>
              <a:rPr kumimoji="0" lang="en-US" altLang="en-US" sz="2000" b="0" i="0" u="none" strike="noStrike" cap="none" normalizeH="0" baseline="0" dirty="0">
                <a:ln>
                  <a:noFill/>
                </a:ln>
                <a:solidFill>
                  <a:srgbClr val="1F1F1F"/>
                </a:solidFill>
                <a:effectLst/>
                <a:latin typeface="Google Sans"/>
              </a:rPr>
              <a:t>These reports track the vaccination history of each animal, including the date of vaccination, the vaccine type, and the batch number.</a:t>
            </a:r>
          </a:p>
          <a:p>
            <a:pPr marL="0" indent="0" defTabSz="914400" eaLnBrk="0" fontAlgn="base" hangingPunct="0">
              <a:spcBef>
                <a:spcPct val="0"/>
              </a:spcBef>
              <a:spcAft>
                <a:spcPct val="0"/>
              </a:spcAft>
              <a:buClrTx/>
              <a:buSzTx/>
              <a:buNone/>
            </a:pPr>
            <a:r>
              <a:rPr kumimoji="0" lang="en-US" altLang="en-US" sz="2000" b="0" i="0" u="none" strike="noStrike" cap="none" normalizeH="0" baseline="0" dirty="0">
                <a:ln>
                  <a:noFill/>
                </a:ln>
                <a:solidFill>
                  <a:srgbClr val="1F1F1F"/>
                </a:solidFill>
                <a:effectLst/>
                <a:latin typeface="Google Sans"/>
              </a:rPr>
              <a:t> This information can be used to ensure that animals are up-to-date on their vaccinations and to identify animals that may be at risk for certain diseases.</a:t>
            </a:r>
          </a:p>
          <a:p>
            <a:pPr defTabSz="914400" eaLnBrk="0" fontAlgn="base" hangingPunct="0">
              <a:spcBef>
                <a:spcPct val="0"/>
              </a:spcBef>
              <a:spcAft>
                <a:spcPct val="0"/>
              </a:spcAft>
              <a:buClrTx/>
              <a:buSzTx/>
            </a:pPr>
            <a:r>
              <a:rPr kumimoji="0" lang="en-US" altLang="en-US" sz="2000" b="1" i="0" u="none" strike="noStrike" cap="none" normalizeH="0" baseline="0" dirty="0">
                <a:ln>
                  <a:noFill/>
                </a:ln>
                <a:solidFill>
                  <a:srgbClr val="FF0000"/>
                </a:solidFill>
                <a:effectLst/>
                <a:latin typeface="Google Sans"/>
              </a:rPr>
              <a:t>Treatment reports: </a:t>
            </a:r>
            <a:r>
              <a:rPr kumimoji="0" lang="en-US" altLang="en-US" sz="2000" b="0" i="0" u="none" strike="noStrike" cap="none" normalizeH="0" baseline="0" dirty="0">
                <a:ln>
                  <a:noFill/>
                </a:ln>
                <a:solidFill>
                  <a:srgbClr val="1F1F1F"/>
                </a:solidFill>
                <a:effectLst/>
                <a:latin typeface="Google Sans"/>
              </a:rPr>
              <a:t>These reports track the treatment history of each animal,</a:t>
            </a:r>
          </a:p>
          <a:p>
            <a:pPr marL="0" indent="0" defTabSz="914400" eaLnBrk="0" fontAlgn="base" hangingPunct="0">
              <a:spcBef>
                <a:spcPct val="0"/>
              </a:spcBef>
              <a:spcAft>
                <a:spcPct val="0"/>
              </a:spcAft>
              <a:buClrTx/>
              <a:buSzTx/>
              <a:buNone/>
            </a:pPr>
            <a:r>
              <a:rPr kumimoji="0" lang="en-US" altLang="en-US" sz="2000" b="0" i="0" u="none" strike="noStrike" cap="none" normalizeH="0" baseline="0" dirty="0">
                <a:ln>
                  <a:noFill/>
                </a:ln>
                <a:solidFill>
                  <a:srgbClr val="1F1F1F"/>
                </a:solidFill>
                <a:effectLst/>
                <a:latin typeface="Google Sans"/>
              </a:rPr>
              <a:t> including the date of treatment, the drug administered, and the dosage. This information can be used to ensure that animals are receiving the correct</a:t>
            </a:r>
          </a:p>
          <a:p>
            <a:pPr marL="0" indent="0" defTabSz="914400" eaLnBrk="0" fontAlgn="base" hangingPunct="0">
              <a:spcBef>
                <a:spcPct val="0"/>
              </a:spcBef>
              <a:spcAft>
                <a:spcPct val="0"/>
              </a:spcAft>
              <a:buClrTx/>
              <a:buSzTx/>
              <a:buNone/>
            </a:pPr>
            <a:r>
              <a:rPr kumimoji="0" lang="en-US" altLang="en-US" sz="2000" b="0" i="0" u="none" strike="noStrike" cap="none" normalizeH="0" baseline="0" dirty="0">
                <a:ln>
                  <a:noFill/>
                </a:ln>
                <a:solidFill>
                  <a:srgbClr val="1F1F1F"/>
                </a:solidFill>
                <a:effectLst/>
                <a:latin typeface="Google Sans"/>
              </a:rPr>
              <a:t> treatment for their condition and to identify animals that may be developing drug resistance.</a:t>
            </a:r>
          </a:p>
          <a:p>
            <a:pPr defTabSz="914400" eaLnBrk="0" fontAlgn="base" hangingPunct="0">
              <a:spcBef>
                <a:spcPct val="0"/>
              </a:spcBef>
              <a:spcAft>
                <a:spcPct val="0"/>
              </a:spcAft>
              <a:buClrTx/>
              <a:buSzTx/>
            </a:pPr>
            <a:r>
              <a:rPr kumimoji="0" lang="en-US" altLang="en-US" sz="2000" b="1" i="0" u="none" strike="noStrike" cap="none" normalizeH="0" baseline="0" dirty="0">
                <a:ln>
                  <a:noFill/>
                </a:ln>
                <a:solidFill>
                  <a:srgbClr val="FF0000"/>
                </a:solidFill>
                <a:effectLst/>
                <a:latin typeface="Google Sans"/>
              </a:rPr>
              <a:t>Health analysis reports: </a:t>
            </a:r>
            <a:r>
              <a:rPr kumimoji="0" lang="en-US" altLang="en-US" sz="2000" b="0" i="0" u="none" strike="noStrike" cap="none" normalizeH="0" baseline="0" dirty="0">
                <a:ln>
                  <a:noFill/>
                </a:ln>
                <a:solidFill>
                  <a:srgbClr val="1F1F1F"/>
                </a:solidFill>
                <a:effectLst/>
                <a:latin typeface="Google Sans"/>
              </a:rPr>
              <a:t>These reports provide a more in-depth look at the health of the herd. </a:t>
            </a:r>
          </a:p>
          <a:p>
            <a:pPr marL="0" indent="0" defTabSz="914400" eaLnBrk="0" fontAlgn="base" hangingPunct="0">
              <a:spcBef>
                <a:spcPct val="0"/>
              </a:spcBef>
              <a:spcAft>
                <a:spcPct val="0"/>
              </a:spcAft>
              <a:buClrTx/>
              <a:buSzTx/>
              <a:buNone/>
            </a:pPr>
            <a:r>
              <a:rPr kumimoji="0" lang="en-US" altLang="en-US" sz="2000" b="0" i="0" u="none" strike="noStrike" cap="none" normalizeH="0" baseline="0" dirty="0">
                <a:ln>
                  <a:noFill/>
                </a:ln>
                <a:solidFill>
                  <a:srgbClr val="1F1F1F"/>
                </a:solidFill>
                <a:effectLst/>
                <a:latin typeface="Google Sans"/>
              </a:rPr>
              <a:t>They can be used to identify trends in animal health, track the effectiveness of treatments, and make informed decisions about animal health.</a:t>
            </a:r>
            <a:r>
              <a:rPr kumimoji="0" lang="en-US" altLang="en-US" sz="1200" b="0" i="0" u="none" strike="noStrike" cap="none" normalizeH="0" baseline="0" dirty="0">
                <a:ln>
                  <a:noFill/>
                </a:ln>
                <a:solidFill>
                  <a:schemeClr val="tx1"/>
                </a:solidFill>
                <a:effectLst/>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268962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47C7-DEDD-C35E-A0E6-1B937FB3409F}"/>
              </a:ext>
            </a:extLst>
          </p:cNvPr>
          <p:cNvSpPr>
            <a:spLocks noGrp="1"/>
          </p:cNvSpPr>
          <p:nvPr>
            <p:ph type="title"/>
          </p:nvPr>
        </p:nvSpPr>
        <p:spPr/>
        <p:txBody>
          <a:bodyPr/>
          <a:lstStyle/>
          <a:p>
            <a:r>
              <a:rPr lang="en-US" b="0" i="0" dirty="0">
                <a:solidFill>
                  <a:srgbClr val="1F1F1F"/>
                </a:solidFill>
                <a:effectLst/>
                <a:latin typeface="Google Sans"/>
              </a:rPr>
              <a:t>machine learning</a:t>
            </a:r>
            <a:endParaRPr lang="en-US" dirty="0"/>
          </a:p>
        </p:txBody>
      </p:sp>
      <p:sp>
        <p:nvSpPr>
          <p:cNvPr id="3" name="Content Placeholder 2">
            <a:extLst>
              <a:ext uri="{FF2B5EF4-FFF2-40B4-BE49-F238E27FC236}">
                <a16:creationId xmlns:a16="http://schemas.microsoft.com/office/drawing/2014/main" id="{5651E154-584E-B331-81F5-F8728A0BE5A8}"/>
              </a:ext>
            </a:extLst>
          </p:cNvPr>
          <p:cNvSpPr>
            <a:spLocks noGrp="1"/>
          </p:cNvSpPr>
          <p:nvPr>
            <p:ph idx="1"/>
          </p:nvPr>
        </p:nvSpPr>
        <p:spPr/>
        <p:txBody>
          <a:bodyPr>
            <a:normAutofit fontScale="85000" lnSpcReduction="20000"/>
          </a:bodyPr>
          <a:lstStyle/>
          <a:p>
            <a:pPr algn="l"/>
            <a:r>
              <a:rPr lang="en-US" b="0" i="0" dirty="0">
                <a:solidFill>
                  <a:srgbClr val="1F1F1F"/>
                </a:solidFill>
                <a:effectLst/>
                <a:latin typeface="Google Sans"/>
              </a:rPr>
              <a:t>machine learning algorithms can be used to identify animals that are more likely to develop certain diseases, or to identify animals that are responding well to a particular treatment. This information can be used to improve the health of the herd by identifying and addressing potential problems early on.</a:t>
            </a:r>
          </a:p>
          <a:p>
            <a:pPr algn="l"/>
            <a:r>
              <a:rPr lang="en-US" b="0" i="0" dirty="0">
                <a:solidFill>
                  <a:srgbClr val="1F1F1F"/>
                </a:solidFill>
                <a:effectLst/>
                <a:latin typeface="Google Sans"/>
              </a:rPr>
              <a:t>Another way that UNIFORM-Agri uses machine learning is to automate tasks such as data entry and analysis. This frees up farmers and veterinarians to spend more time with their animals, and it also helps to ensure that data is accurate and up-to-date.</a:t>
            </a:r>
          </a:p>
          <a:p>
            <a:pPr algn="l"/>
            <a:r>
              <a:rPr lang="en-US" b="0" i="0" dirty="0">
                <a:solidFill>
                  <a:srgbClr val="1F1F1F"/>
                </a:solidFill>
                <a:effectLst/>
                <a:latin typeface="Google Sans"/>
              </a:rPr>
              <a:t>Finally, UNIFORM-Agri uses machine learning to personalize health reports for each animal. This can be done by taking into account factors such as the animal's age, breed, and health history. Personalized health reports can help farmers and veterinarians to make better decisions about the care of their animals.</a:t>
            </a:r>
          </a:p>
          <a:p>
            <a:endParaRPr lang="en-US" dirty="0"/>
          </a:p>
        </p:txBody>
      </p:sp>
    </p:spTree>
    <p:extLst>
      <p:ext uri="{BB962C8B-B14F-4D97-AF65-F5344CB8AC3E}">
        <p14:creationId xmlns:p14="http://schemas.microsoft.com/office/powerpoint/2010/main" val="4087359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4073A-27D1-0F91-E8BB-6F7A500E7233}"/>
              </a:ext>
            </a:extLst>
          </p:cNvPr>
          <p:cNvSpPr>
            <a:spLocks noGrp="1"/>
          </p:cNvSpPr>
          <p:nvPr>
            <p:ph type="title"/>
          </p:nvPr>
        </p:nvSpPr>
        <p:spPr/>
        <p:txBody>
          <a:bodyPr>
            <a:normAutofit fontScale="90000"/>
          </a:bodyPr>
          <a:lstStyle/>
          <a:p>
            <a:r>
              <a:rPr lang="en-US" dirty="0"/>
              <a:t>UNIFORM-Agri uses machine learning to improve health reports:</a:t>
            </a:r>
          </a:p>
        </p:txBody>
      </p:sp>
      <p:sp>
        <p:nvSpPr>
          <p:cNvPr id="3" name="Content Placeholder 2">
            <a:extLst>
              <a:ext uri="{FF2B5EF4-FFF2-40B4-BE49-F238E27FC236}">
                <a16:creationId xmlns:a16="http://schemas.microsoft.com/office/drawing/2014/main" id="{5033BCC1-B358-B83A-6D09-3047104F3DA8}"/>
              </a:ext>
            </a:extLst>
          </p:cNvPr>
          <p:cNvSpPr>
            <a:spLocks noGrp="1"/>
          </p:cNvSpPr>
          <p:nvPr>
            <p:ph idx="1"/>
          </p:nvPr>
        </p:nvSpPr>
        <p:spPr/>
        <p:txBody>
          <a:bodyPr>
            <a:normAutofit fontScale="70000" lnSpcReduction="20000"/>
          </a:bodyPr>
          <a:lstStyle/>
          <a:p>
            <a:pPr marL="0" indent="0" algn="l">
              <a:buNone/>
            </a:pPr>
            <a:endParaRPr lang="en-US" b="0" i="0" dirty="0">
              <a:solidFill>
                <a:srgbClr val="1F1F1F"/>
              </a:solidFill>
              <a:effectLst/>
              <a:latin typeface="Google Sans"/>
            </a:endParaRPr>
          </a:p>
          <a:p>
            <a:pPr algn="l">
              <a:buFont typeface="Arial" panose="020B0604020202020204" pitchFamily="34" charset="0"/>
              <a:buChar char="•"/>
            </a:pPr>
            <a:r>
              <a:rPr lang="en-US" b="1" i="0" dirty="0">
                <a:solidFill>
                  <a:srgbClr val="FF0000"/>
                </a:solidFill>
                <a:effectLst/>
                <a:latin typeface="Google Sans"/>
              </a:rPr>
              <a:t>Identifying animals at risk for disease: </a:t>
            </a:r>
            <a:r>
              <a:rPr lang="en-US" b="0" i="0" dirty="0">
                <a:solidFill>
                  <a:srgbClr val="1F1F1F"/>
                </a:solidFill>
                <a:effectLst/>
                <a:latin typeface="Google Sans"/>
              </a:rPr>
              <a:t>UNIFORM-Agri’s machine-learning algorithms can analyze animal health data to identify animals that are more likely to develop certain diseases. This information can be used to take preventive measures, such as vaccinating animals against diseases that they are at risk for.</a:t>
            </a:r>
          </a:p>
          <a:p>
            <a:pPr algn="l">
              <a:buFont typeface="Arial" panose="020B0604020202020204" pitchFamily="34" charset="0"/>
              <a:buChar char="•"/>
            </a:pPr>
            <a:r>
              <a:rPr lang="en-US" b="1" i="0" dirty="0">
                <a:solidFill>
                  <a:srgbClr val="FF0000"/>
                </a:solidFill>
                <a:effectLst/>
                <a:latin typeface="Google Sans"/>
              </a:rPr>
              <a:t>Tracking the effectiveness of treatments: </a:t>
            </a:r>
            <a:r>
              <a:rPr lang="en-US" b="0" i="0" dirty="0">
                <a:solidFill>
                  <a:srgbClr val="1F1F1F"/>
                </a:solidFill>
                <a:effectLst/>
                <a:latin typeface="Google Sans"/>
              </a:rPr>
              <a:t>UNIFORM-Agri's machine learning algorithms can track the effectiveness of treatments for different diseases. This information can be used to make sure that animals are receiving the correct treatment for their condition and to identify animals that may be developing drug resistance.</a:t>
            </a:r>
          </a:p>
          <a:p>
            <a:pPr algn="l">
              <a:buFont typeface="Arial" panose="020B0604020202020204" pitchFamily="34" charset="0"/>
              <a:buChar char="•"/>
            </a:pPr>
            <a:r>
              <a:rPr lang="en-US" b="1" i="0" dirty="0">
                <a:solidFill>
                  <a:srgbClr val="FF0000"/>
                </a:solidFill>
                <a:effectLst/>
                <a:latin typeface="Google Sans"/>
              </a:rPr>
              <a:t>Personalizing health reports: </a:t>
            </a:r>
            <a:r>
              <a:rPr lang="en-US" b="0" i="0" dirty="0">
                <a:solidFill>
                  <a:srgbClr val="1F1F1F"/>
                </a:solidFill>
                <a:effectLst/>
                <a:latin typeface="Google Sans"/>
              </a:rPr>
              <a:t>UNIFORM-Agri's machine learning algorithms can personalize health reports for each animal. This can be done by taking into account factors such as the animal's age, breed, and health history. Personalized health reports can help farmers and veterinarians to make better decisions about the care of their animals.</a:t>
            </a:r>
          </a:p>
          <a:p>
            <a:endParaRPr lang="en-US" dirty="0"/>
          </a:p>
        </p:txBody>
      </p:sp>
    </p:spTree>
    <p:extLst>
      <p:ext uri="{BB962C8B-B14F-4D97-AF65-F5344CB8AC3E}">
        <p14:creationId xmlns:p14="http://schemas.microsoft.com/office/powerpoint/2010/main" val="2281957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BBEFC-A7CD-90E1-B423-1CEE492E78A5}"/>
              </a:ext>
            </a:extLst>
          </p:cNvPr>
          <p:cNvSpPr>
            <a:spLocks noGrp="1"/>
          </p:cNvSpPr>
          <p:nvPr>
            <p:ph type="title"/>
          </p:nvPr>
        </p:nvSpPr>
        <p:spPr/>
        <p:txBody>
          <a:bodyPr>
            <a:normAutofit fontScale="90000"/>
          </a:bodyPr>
          <a:lstStyle/>
          <a:p>
            <a:r>
              <a:rPr lang="en-US" b="1" i="0" dirty="0">
                <a:solidFill>
                  <a:srgbClr val="111111"/>
                </a:solidFill>
                <a:effectLst/>
                <a:latin typeface="-apple-system"/>
              </a:rPr>
              <a:t>Introduction to herd health management and the importance of health reporting</a:t>
            </a:r>
            <a:endParaRPr lang="en-US" dirty="0"/>
          </a:p>
        </p:txBody>
      </p:sp>
      <p:sp>
        <p:nvSpPr>
          <p:cNvPr id="3" name="Content Placeholder 2">
            <a:extLst>
              <a:ext uri="{FF2B5EF4-FFF2-40B4-BE49-F238E27FC236}">
                <a16:creationId xmlns:a16="http://schemas.microsoft.com/office/drawing/2014/main" id="{501EB8FF-7954-809C-B487-9DB90EF600A8}"/>
              </a:ext>
            </a:extLst>
          </p:cNvPr>
          <p:cNvSpPr>
            <a:spLocks noGrp="1"/>
          </p:cNvSpPr>
          <p:nvPr>
            <p:ph idx="1"/>
          </p:nvPr>
        </p:nvSpPr>
        <p:spPr/>
        <p:txBody>
          <a:bodyPr>
            <a:normAutofit fontScale="92500"/>
          </a:bodyPr>
          <a:lstStyle/>
          <a:p>
            <a:r>
              <a:rPr lang="en-US" sz="1600" dirty="0"/>
              <a:t>Herd health management is an important topic in large animal veterinary practice and farming. It covers both preventive medicine and health promotion. The </a:t>
            </a:r>
            <a:r>
              <a:rPr lang="en-US" sz="1600" b="1" dirty="0"/>
              <a:t>goal</a:t>
            </a:r>
            <a:r>
              <a:rPr lang="en-US" sz="1600" dirty="0"/>
              <a:t> of health management programs is to ensure </a:t>
            </a:r>
            <a:r>
              <a:rPr lang="en-US" sz="1600" b="1" dirty="0"/>
              <a:t>the optimal care and well-being of dairy cattle and to reduce losses in productivity caused by disease and management errors</a:t>
            </a:r>
            <a:r>
              <a:rPr lang="en-US" sz="1600" dirty="0"/>
              <a:t>.</a:t>
            </a:r>
          </a:p>
          <a:p>
            <a:endParaRPr lang="en-US" sz="1050" dirty="0"/>
          </a:p>
          <a:p>
            <a:r>
              <a:rPr lang="en-US" sz="1600" dirty="0"/>
              <a:t>Health reporting is an essential part of herd health management. It allows farmers and veterinarians to </a:t>
            </a:r>
            <a:r>
              <a:rPr lang="en-US" sz="1600" b="1" dirty="0"/>
              <a:t>track</a:t>
            </a:r>
            <a:r>
              <a:rPr lang="en-US" sz="1600" dirty="0"/>
              <a:t> the health status of the herd, </a:t>
            </a:r>
            <a:r>
              <a:rPr lang="en-US" sz="1600" b="1" dirty="0"/>
              <a:t>identify</a:t>
            </a:r>
            <a:r>
              <a:rPr lang="en-US" sz="1600" dirty="0"/>
              <a:t> potential issues, and make </a:t>
            </a:r>
            <a:r>
              <a:rPr lang="en-US" sz="1600" b="1" dirty="0"/>
              <a:t>informed</a:t>
            </a:r>
            <a:r>
              <a:rPr lang="en-US" sz="1600" dirty="0"/>
              <a:t> decisions about herd management. Health reports can include </a:t>
            </a:r>
            <a:r>
              <a:rPr lang="en-US" sz="1600" b="1" dirty="0"/>
              <a:t>information</a:t>
            </a:r>
            <a:r>
              <a:rPr lang="en-US" sz="1600" dirty="0"/>
              <a:t> </a:t>
            </a:r>
            <a:r>
              <a:rPr lang="en-US" sz="1600" b="1" dirty="0"/>
              <a:t>on </a:t>
            </a:r>
            <a:r>
              <a:rPr lang="en-US" sz="1600" b="1" dirty="0">
                <a:highlight>
                  <a:srgbClr val="FFFF00"/>
                </a:highlight>
              </a:rPr>
              <a:t>individual animal health, disease incidence, treatment outcomes, and overall herd performance</a:t>
            </a:r>
            <a:r>
              <a:rPr lang="en-US" sz="1600" dirty="0">
                <a:highlight>
                  <a:srgbClr val="FFFF00"/>
                </a:highlight>
              </a:rPr>
              <a:t>.</a:t>
            </a:r>
          </a:p>
          <a:p>
            <a:endParaRPr lang="en-US" sz="1100" dirty="0"/>
          </a:p>
          <a:p>
            <a:r>
              <a:rPr lang="en-US" sz="1600" dirty="0"/>
              <a:t>The health management program is generally developed cooperatively by the herd veterinarian and the dairy producer based on </a:t>
            </a:r>
            <a:r>
              <a:rPr lang="en-US" sz="1600" b="1" dirty="0"/>
              <a:t>comparisons</a:t>
            </a:r>
            <a:r>
              <a:rPr lang="en-US" sz="1600" dirty="0"/>
              <a:t> of herd performance </a:t>
            </a:r>
            <a:r>
              <a:rPr lang="en-US" sz="1600" b="1" dirty="0"/>
              <a:t>with predetermined performance goals. </a:t>
            </a:r>
            <a:r>
              <a:rPr lang="en-US" sz="1600" dirty="0"/>
              <a:t>Health reporting can help farmers and veterinarians monitor progress </a:t>
            </a:r>
            <a:r>
              <a:rPr lang="ar-EG" sz="1600" dirty="0" err="1"/>
              <a:t>toward</a:t>
            </a:r>
            <a:r>
              <a:rPr lang="en-US" sz="1600" dirty="0"/>
              <a:t> these goals and make </a:t>
            </a:r>
            <a:r>
              <a:rPr lang="en-US" sz="1600" b="1" dirty="0"/>
              <a:t>adjustments</a:t>
            </a:r>
            <a:r>
              <a:rPr lang="en-US" sz="1600" dirty="0"/>
              <a:t> as needed.</a:t>
            </a:r>
          </a:p>
        </p:txBody>
      </p:sp>
    </p:spTree>
    <p:extLst>
      <p:ext uri="{BB962C8B-B14F-4D97-AF65-F5344CB8AC3E}">
        <p14:creationId xmlns:p14="http://schemas.microsoft.com/office/powerpoint/2010/main" val="32847594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E646A-FFC8-7DA1-DE12-C470E7AC43FA}"/>
              </a:ext>
            </a:extLst>
          </p:cNvPr>
          <p:cNvSpPr>
            <a:spLocks noGrp="1"/>
          </p:cNvSpPr>
          <p:nvPr>
            <p:ph type="title"/>
          </p:nvPr>
        </p:nvSpPr>
        <p:spPr/>
        <p:txBody>
          <a:bodyPr>
            <a:normAutofit fontScale="90000"/>
          </a:bodyPr>
          <a:lstStyle/>
          <a:p>
            <a:r>
              <a:rPr lang="en-US" b="1" dirty="0"/>
              <a:t>Best practices for record keeping and data management in herd health reporting</a:t>
            </a:r>
          </a:p>
        </p:txBody>
      </p:sp>
      <p:sp>
        <p:nvSpPr>
          <p:cNvPr id="3" name="Content Placeholder 2">
            <a:extLst>
              <a:ext uri="{FF2B5EF4-FFF2-40B4-BE49-F238E27FC236}">
                <a16:creationId xmlns:a16="http://schemas.microsoft.com/office/drawing/2014/main" id="{4D832DE2-6259-4D71-47FB-C7EE08EEA55C}"/>
              </a:ext>
            </a:extLst>
          </p:cNvPr>
          <p:cNvSpPr>
            <a:spLocks noGrp="1"/>
          </p:cNvSpPr>
          <p:nvPr>
            <p:ph idx="1"/>
          </p:nvPr>
        </p:nvSpPr>
        <p:spPr/>
        <p:txBody>
          <a:bodyPr>
            <a:normAutofit fontScale="77500" lnSpcReduction="20000"/>
          </a:bodyPr>
          <a:lstStyle/>
          <a:p>
            <a:pPr marL="0" indent="0">
              <a:buNone/>
            </a:pPr>
            <a:endParaRPr lang="en-US" dirty="0"/>
          </a:p>
          <a:p>
            <a:r>
              <a:rPr lang="en-US" dirty="0"/>
              <a:t> Entering data </a:t>
            </a:r>
            <a:r>
              <a:rPr lang="en-US" b="1" dirty="0">
                <a:solidFill>
                  <a:srgbClr val="FF0000"/>
                </a:solidFill>
              </a:rPr>
              <a:t>accurately and consistently </a:t>
            </a:r>
            <a:r>
              <a:rPr lang="en-US" dirty="0"/>
              <a:t>using the UNIFORM-Agri app or desktop program.</a:t>
            </a:r>
          </a:p>
          <a:p>
            <a:r>
              <a:rPr lang="en-US" dirty="0"/>
              <a:t> </a:t>
            </a:r>
            <a:r>
              <a:rPr lang="en-US" b="1" dirty="0">
                <a:solidFill>
                  <a:srgbClr val="FF0000"/>
                </a:solidFill>
              </a:rPr>
              <a:t>Syncing</a:t>
            </a:r>
            <a:r>
              <a:rPr lang="en-US" dirty="0"/>
              <a:t> data regularly with other devices and platforms, such as milking robots, feeders, sensors, etc.</a:t>
            </a:r>
          </a:p>
          <a:p>
            <a:r>
              <a:rPr lang="en-US" dirty="0"/>
              <a:t> </a:t>
            </a:r>
            <a:r>
              <a:rPr lang="en-US" b="1" dirty="0">
                <a:solidFill>
                  <a:srgbClr val="FF0000"/>
                </a:solidFill>
              </a:rPr>
              <a:t>Reviewing</a:t>
            </a:r>
            <a:r>
              <a:rPr lang="en-US" dirty="0"/>
              <a:t> data frequently using the UNIFORM-Agri </a:t>
            </a:r>
            <a:r>
              <a:rPr lang="en-US" b="1" dirty="0">
                <a:solidFill>
                  <a:srgbClr val="FF0000"/>
                </a:solidFill>
              </a:rPr>
              <a:t>dashboard</a:t>
            </a:r>
            <a:r>
              <a:rPr lang="en-US" dirty="0"/>
              <a:t> and reports, which provide key figures and insights on herd health.</a:t>
            </a:r>
          </a:p>
          <a:p>
            <a:r>
              <a:rPr lang="en-US" dirty="0"/>
              <a:t> Setting up </a:t>
            </a:r>
            <a:r>
              <a:rPr lang="en-US" b="1" dirty="0">
                <a:solidFill>
                  <a:srgbClr val="FF0000"/>
                </a:solidFill>
              </a:rPr>
              <a:t>alerts</a:t>
            </a:r>
            <a:r>
              <a:rPr lang="en-US" dirty="0"/>
              <a:t> and </a:t>
            </a:r>
            <a:r>
              <a:rPr lang="en-US" b="1" dirty="0">
                <a:solidFill>
                  <a:srgbClr val="FF0000"/>
                </a:solidFill>
              </a:rPr>
              <a:t>attention</a:t>
            </a:r>
            <a:r>
              <a:rPr lang="en-US" dirty="0"/>
              <a:t> lists to flag any cows that need special attention or treatment.</a:t>
            </a:r>
          </a:p>
          <a:p>
            <a:r>
              <a:rPr lang="en-US" dirty="0"/>
              <a:t> </a:t>
            </a:r>
            <a:r>
              <a:rPr lang="en-US" b="1" dirty="0">
                <a:solidFill>
                  <a:srgbClr val="FF0000"/>
                </a:solidFill>
              </a:rPr>
              <a:t>Sharing</a:t>
            </a:r>
            <a:r>
              <a:rPr lang="en-US" dirty="0"/>
              <a:t> data securely with </a:t>
            </a:r>
            <a:r>
              <a:rPr lang="en-US" b="1" dirty="0">
                <a:solidFill>
                  <a:srgbClr val="FF0000"/>
                </a:solidFill>
              </a:rPr>
              <a:t>consultants</a:t>
            </a:r>
            <a:r>
              <a:rPr lang="en-US" dirty="0"/>
              <a:t>, </a:t>
            </a:r>
            <a:r>
              <a:rPr lang="en-US" b="1" dirty="0">
                <a:solidFill>
                  <a:srgbClr val="FF0000"/>
                </a:solidFill>
              </a:rPr>
              <a:t>veterinarians</a:t>
            </a:r>
            <a:r>
              <a:rPr lang="en-US" dirty="0"/>
              <a:t>, </a:t>
            </a:r>
            <a:r>
              <a:rPr lang="en-US" b="1" dirty="0">
                <a:solidFill>
                  <a:srgbClr val="FF0000"/>
                </a:solidFill>
              </a:rPr>
              <a:t>breed</a:t>
            </a:r>
            <a:r>
              <a:rPr lang="en-US" dirty="0"/>
              <a:t> </a:t>
            </a:r>
            <a:r>
              <a:rPr lang="en-US" b="1" dirty="0">
                <a:solidFill>
                  <a:srgbClr val="FF0000"/>
                </a:solidFill>
              </a:rPr>
              <a:t>advisors</a:t>
            </a:r>
            <a:r>
              <a:rPr lang="en-US" dirty="0"/>
              <a:t> or other stakeholders who can provide advice or support on herd health.</a:t>
            </a:r>
          </a:p>
          <a:p>
            <a:r>
              <a:rPr lang="en-US" dirty="0"/>
              <a:t> Updating data as needed to reflect any </a:t>
            </a:r>
            <a:r>
              <a:rPr lang="en-US" b="1" dirty="0">
                <a:solidFill>
                  <a:srgbClr val="FF0000"/>
                </a:solidFill>
              </a:rPr>
              <a:t>changes</a:t>
            </a:r>
            <a:r>
              <a:rPr lang="en-US" dirty="0"/>
              <a:t> or </a:t>
            </a:r>
            <a:r>
              <a:rPr lang="en-US" b="1" dirty="0">
                <a:solidFill>
                  <a:srgbClr val="FF0000"/>
                </a:solidFill>
              </a:rPr>
              <a:t>actions</a:t>
            </a:r>
            <a:r>
              <a:rPr lang="en-US" dirty="0"/>
              <a:t> taken on herd health.</a:t>
            </a:r>
          </a:p>
          <a:p>
            <a:endParaRPr lang="en-US" dirty="0"/>
          </a:p>
        </p:txBody>
      </p:sp>
    </p:spTree>
    <p:extLst>
      <p:ext uri="{BB962C8B-B14F-4D97-AF65-F5344CB8AC3E}">
        <p14:creationId xmlns:p14="http://schemas.microsoft.com/office/powerpoint/2010/main" val="3602568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183A-235A-CEC9-69B3-63E463A09898}"/>
              </a:ext>
            </a:extLst>
          </p:cNvPr>
          <p:cNvSpPr>
            <a:spLocks noGrp="1"/>
          </p:cNvSpPr>
          <p:nvPr>
            <p:ph type="title"/>
          </p:nvPr>
        </p:nvSpPr>
        <p:spPr/>
        <p:txBody>
          <a:bodyPr>
            <a:normAutofit fontScale="90000"/>
          </a:bodyPr>
          <a:lstStyle/>
          <a:p>
            <a:r>
              <a:rPr lang="en-US" dirty="0"/>
              <a:t>Now we are ready for practical Health reports</a:t>
            </a:r>
          </a:p>
        </p:txBody>
      </p:sp>
      <p:pic>
        <p:nvPicPr>
          <p:cNvPr id="7" name="Content Placeholder 6">
            <a:extLst>
              <a:ext uri="{FF2B5EF4-FFF2-40B4-BE49-F238E27FC236}">
                <a16:creationId xmlns:a16="http://schemas.microsoft.com/office/drawing/2014/main" id="{B006C84C-71EA-BE66-7D9A-0967F27BDAC8}"/>
              </a:ext>
            </a:extLst>
          </p:cNvPr>
          <p:cNvPicPr>
            <a:picLocks noGrp="1" noChangeAspect="1"/>
          </p:cNvPicPr>
          <p:nvPr>
            <p:ph idx="1"/>
          </p:nvPr>
        </p:nvPicPr>
        <p:blipFill>
          <a:blip r:embed="rId2"/>
          <a:stretch>
            <a:fillRect/>
          </a:stretch>
        </p:blipFill>
        <p:spPr>
          <a:xfrm>
            <a:off x="903767" y="2557463"/>
            <a:ext cx="10430540" cy="3609421"/>
          </a:xfrm>
        </p:spPr>
      </p:pic>
    </p:spTree>
    <p:extLst>
      <p:ext uri="{BB962C8B-B14F-4D97-AF65-F5344CB8AC3E}">
        <p14:creationId xmlns:p14="http://schemas.microsoft.com/office/powerpoint/2010/main" val="2361109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94CA5-3A80-295B-6BDB-D17CCBE43891}"/>
              </a:ext>
            </a:extLst>
          </p:cNvPr>
          <p:cNvSpPr>
            <a:spLocks noGrp="1"/>
          </p:cNvSpPr>
          <p:nvPr>
            <p:ph type="title"/>
          </p:nvPr>
        </p:nvSpPr>
        <p:spPr/>
        <p:txBody>
          <a:bodyPr/>
          <a:lstStyle/>
          <a:p>
            <a:r>
              <a:rPr lang="en-US" dirty="0"/>
              <a:t>Thank you…</a:t>
            </a:r>
          </a:p>
        </p:txBody>
      </p:sp>
      <p:pic>
        <p:nvPicPr>
          <p:cNvPr id="4" name="Content Placeholder 3">
            <a:extLst>
              <a:ext uri="{FF2B5EF4-FFF2-40B4-BE49-F238E27FC236}">
                <a16:creationId xmlns:a16="http://schemas.microsoft.com/office/drawing/2014/main" id="{364D027F-4171-76EC-B0CD-FC730BB53D32}"/>
              </a:ext>
            </a:extLst>
          </p:cNvPr>
          <p:cNvPicPr>
            <a:picLocks noGrp="1" noChangeAspect="1"/>
          </p:cNvPicPr>
          <p:nvPr>
            <p:ph idx="1"/>
          </p:nvPr>
        </p:nvPicPr>
        <p:blipFill>
          <a:blip r:embed="rId2"/>
          <a:stretch>
            <a:fillRect/>
          </a:stretch>
        </p:blipFill>
        <p:spPr>
          <a:xfrm>
            <a:off x="3032765" y="3429000"/>
            <a:ext cx="1511939" cy="1518036"/>
          </a:xfrm>
          <a:prstGeom prst="rect">
            <a:avLst/>
          </a:prstGeom>
        </p:spPr>
      </p:pic>
      <p:pic>
        <p:nvPicPr>
          <p:cNvPr id="5" name="Picture 4">
            <a:extLst>
              <a:ext uri="{FF2B5EF4-FFF2-40B4-BE49-F238E27FC236}">
                <a16:creationId xmlns:a16="http://schemas.microsoft.com/office/drawing/2014/main" id="{CAE377C3-73AA-352A-7937-715A535F645E}"/>
              </a:ext>
            </a:extLst>
          </p:cNvPr>
          <p:cNvPicPr>
            <a:picLocks noChangeAspect="1"/>
          </p:cNvPicPr>
          <p:nvPr/>
        </p:nvPicPr>
        <p:blipFill>
          <a:blip r:embed="rId3"/>
          <a:stretch>
            <a:fillRect/>
          </a:stretch>
        </p:blipFill>
        <p:spPr>
          <a:xfrm>
            <a:off x="7661475" y="3578365"/>
            <a:ext cx="2017951" cy="1219306"/>
          </a:xfrm>
          <a:prstGeom prst="rect">
            <a:avLst/>
          </a:prstGeom>
        </p:spPr>
      </p:pic>
    </p:spTree>
    <p:extLst>
      <p:ext uri="{BB962C8B-B14F-4D97-AF65-F5344CB8AC3E}">
        <p14:creationId xmlns:p14="http://schemas.microsoft.com/office/powerpoint/2010/main" val="2493405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AA3BD-C785-21E6-2C3C-A1DA2A37A8F0}"/>
              </a:ext>
            </a:extLst>
          </p:cNvPr>
          <p:cNvSpPr>
            <a:spLocks noGrp="1"/>
          </p:cNvSpPr>
          <p:nvPr>
            <p:ph type="title"/>
          </p:nvPr>
        </p:nvSpPr>
        <p:spPr/>
        <p:txBody>
          <a:bodyPr>
            <a:normAutofit fontScale="90000"/>
          </a:bodyPr>
          <a:lstStyle/>
          <a:p>
            <a:r>
              <a:rPr lang="en-US" b="1" dirty="0"/>
              <a:t>Overview of common health issues in dairy herds</a:t>
            </a:r>
            <a:br>
              <a:rPr lang="en-US" dirty="0"/>
            </a:br>
            <a:endParaRPr lang="en-US" dirty="0"/>
          </a:p>
        </p:txBody>
      </p:sp>
      <p:sp>
        <p:nvSpPr>
          <p:cNvPr id="3" name="Content Placeholder 2">
            <a:extLst>
              <a:ext uri="{FF2B5EF4-FFF2-40B4-BE49-F238E27FC236}">
                <a16:creationId xmlns:a16="http://schemas.microsoft.com/office/drawing/2014/main" id="{8D9E05EA-F5A8-E735-671B-E39F839F3ADF}"/>
              </a:ext>
            </a:extLst>
          </p:cNvPr>
          <p:cNvSpPr>
            <a:spLocks noGrp="1"/>
          </p:cNvSpPr>
          <p:nvPr>
            <p:ph idx="1"/>
          </p:nvPr>
        </p:nvSpPr>
        <p:spPr/>
        <p:txBody>
          <a:bodyPr>
            <a:normAutofit/>
          </a:bodyPr>
          <a:lstStyle/>
          <a:p>
            <a:r>
              <a:rPr lang="en-US" dirty="0"/>
              <a:t>Dairy herds can face a range of health issues that can impact their welfare, productivity, and profitability. Some common health issues in dairy herds.</a:t>
            </a:r>
            <a:endParaRPr lang="en-US" b="1" dirty="0"/>
          </a:p>
          <a:p>
            <a:r>
              <a:rPr lang="en-US" dirty="0"/>
              <a:t>Health reporting is an essential part of herd health management. It allows farmers and veterinarians to track the health status of the herd and make adjustments as needed.</a:t>
            </a:r>
          </a:p>
        </p:txBody>
      </p:sp>
    </p:spTree>
    <p:extLst>
      <p:ext uri="{BB962C8B-B14F-4D97-AF65-F5344CB8AC3E}">
        <p14:creationId xmlns:p14="http://schemas.microsoft.com/office/powerpoint/2010/main" val="185219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51D7A-F3D9-F3B7-FE0F-634955F29E31}"/>
              </a:ext>
            </a:extLst>
          </p:cNvPr>
          <p:cNvSpPr>
            <a:spLocks noGrp="1"/>
          </p:cNvSpPr>
          <p:nvPr>
            <p:ph type="title"/>
          </p:nvPr>
        </p:nvSpPr>
        <p:spPr/>
        <p:txBody>
          <a:bodyPr/>
          <a:lstStyle/>
          <a:p>
            <a:r>
              <a:rPr lang="en-US" dirty="0"/>
              <a:t>Disorders</a:t>
            </a:r>
          </a:p>
        </p:txBody>
      </p:sp>
      <p:sp>
        <p:nvSpPr>
          <p:cNvPr id="3" name="Content Placeholder 2">
            <a:extLst>
              <a:ext uri="{FF2B5EF4-FFF2-40B4-BE49-F238E27FC236}">
                <a16:creationId xmlns:a16="http://schemas.microsoft.com/office/drawing/2014/main" id="{EAF7EE0A-E60A-38B9-7EE6-2CE5464B3DB5}"/>
              </a:ext>
            </a:extLst>
          </p:cNvPr>
          <p:cNvSpPr>
            <a:spLocks noGrp="1"/>
          </p:cNvSpPr>
          <p:nvPr>
            <p:ph idx="1"/>
          </p:nvPr>
        </p:nvSpPr>
        <p:spPr/>
        <p:txBody>
          <a:bodyPr>
            <a:normAutofit fontScale="85000" lnSpcReduction="10000"/>
          </a:bodyPr>
          <a:lstStyle/>
          <a:p>
            <a:pPr>
              <a:spcBef>
                <a:spcPct val="50000"/>
              </a:spcBef>
            </a:pPr>
            <a:r>
              <a:rPr lang="en-US" altLang="en-US" sz="1400" b="1" dirty="0"/>
              <a:t>General Abnormalities</a:t>
            </a:r>
          </a:p>
          <a:p>
            <a:pPr marL="0" indent="0">
              <a:buNone/>
            </a:pPr>
            <a:r>
              <a:rPr lang="en-US" altLang="en-US" sz="1400" dirty="0"/>
              <a:t>bloat, bovine leukosis virus (BLV) positive, displaced abomasum (DA) or DA surgery, diarrhea, general digestive disorder, fever, hardware, infectious bovine rhinotracheitis (IBR), </a:t>
            </a:r>
            <a:r>
              <a:rPr lang="en-US" altLang="en-US" sz="1400" dirty="0" err="1"/>
              <a:t>Johne's</a:t>
            </a:r>
            <a:r>
              <a:rPr lang="en-US" altLang="en-US" sz="1400" dirty="0"/>
              <a:t> positive, </a:t>
            </a:r>
            <a:r>
              <a:rPr lang="en-US" altLang="en-US" sz="1400" dirty="0" err="1"/>
              <a:t>neospora</a:t>
            </a:r>
            <a:r>
              <a:rPr lang="en-US" altLang="en-US" sz="1400" dirty="0"/>
              <a:t>, pinkeye, misc. injury, misc. respiratory disease or treatment, misc. abnormal health condition.</a:t>
            </a:r>
          </a:p>
          <a:p>
            <a:pPr>
              <a:spcBef>
                <a:spcPct val="50000"/>
              </a:spcBef>
            </a:pPr>
            <a:r>
              <a:rPr lang="en-US" altLang="en-US" sz="1400" b="1" dirty="0"/>
              <a:t>Locomotion Disorders (LOCO)</a:t>
            </a:r>
          </a:p>
          <a:p>
            <a:pPr marL="0" indent="0">
              <a:buNone/>
            </a:pPr>
            <a:r>
              <a:rPr lang="en-US" altLang="en-US" sz="1400" dirty="0"/>
              <a:t>foot abscess, hoof block, foot injury or wrap, foot rot, lameness, laminitis, warts.</a:t>
            </a:r>
          </a:p>
          <a:p>
            <a:pPr>
              <a:spcBef>
                <a:spcPct val="50000"/>
              </a:spcBef>
            </a:pPr>
            <a:r>
              <a:rPr lang="en-US" altLang="en-US" sz="1400" b="1" dirty="0"/>
              <a:t>Mammary Disorders</a:t>
            </a:r>
          </a:p>
          <a:p>
            <a:pPr marL="0" indent="0">
              <a:buNone/>
            </a:pPr>
            <a:r>
              <a:rPr lang="en-US" altLang="en-US" sz="1400" dirty="0"/>
              <a:t>edema or treatment, mastitis or treatment.</a:t>
            </a:r>
          </a:p>
          <a:p>
            <a:pPr>
              <a:spcBef>
                <a:spcPct val="50000"/>
              </a:spcBef>
            </a:pPr>
            <a:r>
              <a:rPr lang="en-US" altLang="en-US" sz="1400" b="1" dirty="0"/>
              <a:t>Metabolic Disorders</a:t>
            </a:r>
            <a:endParaRPr lang="en-US" altLang="en-US" sz="1400" dirty="0"/>
          </a:p>
          <a:p>
            <a:pPr marL="0" indent="0">
              <a:buNone/>
            </a:pPr>
            <a:r>
              <a:rPr lang="en-US" altLang="en-US" sz="1400" dirty="0"/>
              <a:t>metabolic abnormality, acidosis, ketosis and/or treatment, milk fever</a:t>
            </a:r>
            <a:r>
              <a:rPr lang="en-US" altLang="en-US" sz="1400" baseline="30000" dirty="0"/>
              <a:t>1</a:t>
            </a:r>
            <a:r>
              <a:rPr lang="en-US" altLang="en-US" sz="1400" dirty="0"/>
              <a:t> (MF), hypocalcemia</a:t>
            </a:r>
            <a:r>
              <a:rPr lang="en-US" altLang="en-US" sz="1400" baseline="30000" dirty="0"/>
              <a:t>1</a:t>
            </a:r>
            <a:r>
              <a:rPr lang="en-US" altLang="en-US" sz="1400" dirty="0"/>
              <a:t>.</a:t>
            </a:r>
          </a:p>
          <a:p>
            <a:pPr>
              <a:spcBef>
                <a:spcPct val="50000"/>
              </a:spcBef>
            </a:pPr>
            <a:r>
              <a:rPr lang="en-US" altLang="en-US" sz="1400" b="1" dirty="0"/>
              <a:t>Reproductive Disorders</a:t>
            </a:r>
            <a:endParaRPr lang="en-US" altLang="en-US" sz="1400" dirty="0"/>
          </a:p>
          <a:p>
            <a:pPr marL="0" indent="0">
              <a:buNone/>
            </a:pPr>
            <a:r>
              <a:rPr lang="en-US" altLang="en-US" sz="1400" dirty="0"/>
              <a:t>abortion, cystic ovary (</a:t>
            </a:r>
            <a:r>
              <a:rPr lang="en-US" altLang="en-US" sz="1400" b="1" dirty="0"/>
              <a:t>CO</a:t>
            </a:r>
            <a:r>
              <a:rPr lang="en-US" altLang="en-US" sz="1400" dirty="0"/>
              <a:t>), dystocia, uterine infusion, metritis or </a:t>
            </a:r>
            <a:r>
              <a:rPr lang="en-US" altLang="en-US" sz="1400" dirty="0" err="1"/>
              <a:t>pyometria</a:t>
            </a:r>
            <a:r>
              <a:rPr lang="en-US" altLang="en-US" sz="1400" dirty="0"/>
              <a:t> or treatment</a:t>
            </a:r>
            <a:r>
              <a:rPr lang="en-US" altLang="en-US" sz="1400" baseline="30000" dirty="0"/>
              <a:t>2</a:t>
            </a:r>
            <a:r>
              <a:rPr lang="en-US" altLang="en-US" sz="1400" dirty="0"/>
              <a:t>, retained placenta (</a:t>
            </a:r>
            <a:r>
              <a:rPr lang="en-US" altLang="en-US" sz="1400" b="1" dirty="0"/>
              <a:t>RP</a:t>
            </a:r>
            <a:r>
              <a:rPr lang="en-US" altLang="en-US" sz="1400" dirty="0"/>
              <a:t>) or treatment</a:t>
            </a:r>
            <a:r>
              <a:rPr lang="en-US" altLang="en-US" sz="1400" baseline="30000" dirty="0"/>
              <a:t>2</a:t>
            </a:r>
            <a:r>
              <a:rPr lang="en-US" altLang="en-US" sz="1400" dirty="0"/>
              <a:t>, abnormal reproductive cond., abnormal uterine cond. (e.g. prolapse)</a:t>
            </a:r>
            <a:endParaRPr lang="en-US" sz="1400" dirty="0"/>
          </a:p>
        </p:txBody>
      </p:sp>
    </p:spTree>
    <p:extLst>
      <p:ext uri="{BB962C8B-B14F-4D97-AF65-F5344CB8AC3E}">
        <p14:creationId xmlns:p14="http://schemas.microsoft.com/office/powerpoint/2010/main" val="290793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913F1-FDB8-EC3F-7D30-C3C29CDC39B1}"/>
              </a:ext>
            </a:extLst>
          </p:cNvPr>
          <p:cNvSpPr>
            <a:spLocks noGrp="1"/>
          </p:cNvSpPr>
          <p:nvPr>
            <p:ph type="title"/>
          </p:nvPr>
        </p:nvSpPr>
        <p:spPr/>
        <p:txBody>
          <a:bodyPr>
            <a:normAutofit fontScale="90000"/>
          </a:bodyPr>
          <a:lstStyle/>
          <a:p>
            <a:r>
              <a:rPr lang="en-US" b="1" dirty="0"/>
              <a:t>Understanding and interpreting key health reports</a:t>
            </a:r>
            <a:br>
              <a:rPr lang="en-US" dirty="0"/>
            </a:br>
            <a:endParaRPr lang="en-US" dirty="0"/>
          </a:p>
        </p:txBody>
      </p:sp>
      <p:sp>
        <p:nvSpPr>
          <p:cNvPr id="3" name="Content Placeholder 2">
            <a:extLst>
              <a:ext uri="{FF2B5EF4-FFF2-40B4-BE49-F238E27FC236}">
                <a16:creationId xmlns:a16="http://schemas.microsoft.com/office/drawing/2014/main" id="{776E25E3-1878-FD24-2808-17E14A26E268}"/>
              </a:ext>
            </a:extLst>
          </p:cNvPr>
          <p:cNvSpPr>
            <a:spLocks noGrp="1"/>
          </p:cNvSpPr>
          <p:nvPr>
            <p:ph idx="1"/>
          </p:nvPr>
        </p:nvSpPr>
        <p:spPr/>
        <p:txBody>
          <a:bodyPr>
            <a:normAutofit fontScale="92500"/>
          </a:bodyPr>
          <a:lstStyle/>
          <a:p>
            <a:r>
              <a:rPr lang="en-US" dirty="0"/>
              <a:t>Dairy farms produce a large amount of </a:t>
            </a:r>
            <a:r>
              <a:rPr lang="en-US" b="1" dirty="0"/>
              <a:t>data</a:t>
            </a:r>
            <a:r>
              <a:rPr lang="en-US" dirty="0"/>
              <a:t> that can be used to monitor and improve the health and productivity of the herd. However, this data can be overwhelming and difficult to interpret without </a:t>
            </a:r>
            <a:r>
              <a:rPr lang="en-US" b="1" dirty="0"/>
              <a:t>proper guidance and tools.</a:t>
            </a:r>
          </a:p>
          <a:p>
            <a:r>
              <a:rPr lang="en-US" dirty="0"/>
              <a:t> In this course, we will discuss some of the </a:t>
            </a:r>
            <a:r>
              <a:rPr lang="en-US" b="1" dirty="0"/>
              <a:t>key health reports that dairy farmers </a:t>
            </a:r>
            <a:r>
              <a:rPr lang="en-US" dirty="0"/>
              <a:t>should pay attention to and how to use them effectively.</a:t>
            </a:r>
          </a:p>
          <a:p>
            <a:r>
              <a:rPr lang="en-US" sz="2400" kern="100" dirty="0">
                <a:effectLst/>
                <a:latin typeface="Calibri" panose="020F0502020204030204" pitchFamily="34" charset="0"/>
                <a:ea typeface="Calibri" panose="020F0502020204030204" pitchFamily="34" charset="0"/>
                <a:cs typeface="Arial" panose="020B0604020202020204" pitchFamily="34" charset="0"/>
              </a:rPr>
              <a:t>By understanding and interpreting these reports correctly, dairy farmers can identify and address any issues before they </a:t>
            </a:r>
            <a:r>
              <a:rPr lang="en-US" sz="2400" kern="100" dirty="0">
                <a:effectLst/>
                <a:highlight>
                  <a:srgbClr val="FFFF00"/>
                </a:highlight>
                <a:latin typeface="Calibri" panose="020F0502020204030204" pitchFamily="34" charset="0"/>
                <a:ea typeface="Calibri" panose="020F0502020204030204" pitchFamily="34" charset="0"/>
                <a:cs typeface="Arial" panose="020B0604020202020204" pitchFamily="34" charset="0"/>
              </a:rPr>
              <a:t>become serious and costly problems.</a:t>
            </a:r>
          </a:p>
          <a:p>
            <a:endParaRPr lang="en-US" dirty="0"/>
          </a:p>
        </p:txBody>
      </p:sp>
    </p:spTree>
    <p:extLst>
      <p:ext uri="{BB962C8B-B14F-4D97-AF65-F5344CB8AC3E}">
        <p14:creationId xmlns:p14="http://schemas.microsoft.com/office/powerpoint/2010/main" val="168662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60EB0-EB51-2CF1-BF72-7D882ECE49A6}"/>
              </a:ext>
            </a:extLst>
          </p:cNvPr>
          <p:cNvSpPr>
            <a:spLocks noGrp="1"/>
          </p:cNvSpPr>
          <p:nvPr>
            <p:ph type="title"/>
          </p:nvPr>
        </p:nvSpPr>
        <p:spPr/>
        <p:txBody>
          <a:bodyPr/>
          <a:lstStyle/>
          <a:p>
            <a:r>
              <a:rPr lang="en-US" b="1" dirty="0"/>
              <a:t>Disease significant impact </a:t>
            </a:r>
          </a:p>
        </p:txBody>
      </p:sp>
      <p:sp>
        <p:nvSpPr>
          <p:cNvPr id="3" name="Content Placeholder 2">
            <a:extLst>
              <a:ext uri="{FF2B5EF4-FFF2-40B4-BE49-F238E27FC236}">
                <a16:creationId xmlns:a16="http://schemas.microsoft.com/office/drawing/2014/main" id="{37058978-E766-939B-7CBF-F8B53805D661}"/>
              </a:ext>
            </a:extLst>
          </p:cNvPr>
          <p:cNvSpPr>
            <a:spLocks noGrp="1"/>
          </p:cNvSpPr>
          <p:nvPr>
            <p:ph idx="1"/>
          </p:nvPr>
        </p:nvSpPr>
        <p:spPr/>
        <p:txBody>
          <a:bodyPr>
            <a:normAutofit fontScale="92500" lnSpcReduction="20000"/>
          </a:bodyPr>
          <a:lstStyle/>
          <a:p>
            <a:r>
              <a:rPr lang="en-US" dirty="0"/>
              <a:t>Disease can have a significant impact on both dairy cattle welfare and the financial success of the entire dairy industry. This, in turn, impacts sustainability. Not only do diseases lead to reduced productivity and higher treatment costs, but they can also harm the public perception of the industry as a whole.</a:t>
            </a:r>
          </a:p>
          <a:p>
            <a:endParaRPr lang="en-US" dirty="0"/>
          </a:p>
          <a:p>
            <a:r>
              <a:rPr lang="en-US" dirty="0"/>
              <a:t>This is why monitoring and understanding disease incidence in dairy cattle is crucial for improving herd health, productivity, and profitability. Through monitoring and benchmarking disease incidences, dairy farmers and industry professionals can gain valuable insights into the health of their herd compared to the larger population and make informed decisions about management practices that support healthier cows.</a:t>
            </a:r>
          </a:p>
        </p:txBody>
      </p:sp>
    </p:spTree>
    <p:extLst>
      <p:ext uri="{BB962C8B-B14F-4D97-AF65-F5344CB8AC3E}">
        <p14:creationId xmlns:p14="http://schemas.microsoft.com/office/powerpoint/2010/main" val="1724548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982E1-8B0D-53C6-C639-82B03B4EF653}"/>
              </a:ext>
            </a:extLst>
          </p:cNvPr>
          <p:cNvSpPr>
            <a:spLocks noGrp="1"/>
          </p:cNvSpPr>
          <p:nvPr>
            <p:ph type="ctrTitle"/>
          </p:nvPr>
        </p:nvSpPr>
        <p:spPr/>
        <p:txBody>
          <a:bodyPr/>
          <a:lstStyle/>
          <a:p>
            <a:r>
              <a:rPr lang="en-US" dirty="0"/>
              <a:t>Health reports analysis</a:t>
            </a:r>
          </a:p>
        </p:txBody>
      </p:sp>
      <p:sp>
        <p:nvSpPr>
          <p:cNvPr id="3" name="Subtitle 2">
            <a:extLst>
              <a:ext uri="{FF2B5EF4-FFF2-40B4-BE49-F238E27FC236}">
                <a16:creationId xmlns:a16="http://schemas.microsoft.com/office/drawing/2014/main" id="{5C358F4D-666D-5C5C-F06A-FC54B703A99D}"/>
              </a:ext>
            </a:extLst>
          </p:cNvPr>
          <p:cNvSpPr>
            <a:spLocks noGrp="1"/>
          </p:cNvSpPr>
          <p:nvPr>
            <p:ph type="subTitle" idx="1"/>
          </p:nvPr>
        </p:nvSpPr>
        <p:spPr/>
        <p:txBody>
          <a:bodyPr>
            <a:normAutofit fontScale="77500" lnSpcReduction="20000"/>
          </a:bodyPr>
          <a:lstStyle/>
          <a:p>
            <a:r>
              <a:rPr lang="en-US" dirty="0"/>
              <a:t>Understanding Health reports dairy farms</a:t>
            </a:r>
          </a:p>
          <a:p>
            <a:r>
              <a:rPr lang="en-US" dirty="0"/>
              <a:t>4GENETICS</a:t>
            </a:r>
          </a:p>
          <a:p>
            <a:r>
              <a:rPr lang="en-US" dirty="0"/>
              <a:t>Part B</a:t>
            </a:r>
          </a:p>
          <a:p>
            <a:r>
              <a:rPr lang="en-US" dirty="0"/>
              <a:t>Training course</a:t>
            </a:r>
          </a:p>
        </p:txBody>
      </p:sp>
      <p:pic>
        <p:nvPicPr>
          <p:cNvPr id="5" name="Picture 4">
            <a:extLst>
              <a:ext uri="{FF2B5EF4-FFF2-40B4-BE49-F238E27FC236}">
                <a16:creationId xmlns:a16="http://schemas.microsoft.com/office/drawing/2014/main" id="{2EE9D3E6-83EB-4B6F-3459-5EA0EA95250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4667" y1="76444" x2="34667" y2="76444"/>
                        <a14:foregroundMark x1="48889" y1="75111" x2="48889" y2="75111"/>
                        <a14:foregroundMark x1="62667" y1="74222" x2="62667" y2="74222"/>
                        <a14:foregroundMark x1="76444" y1="71111" x2="76444" y2="71111"/>
                        <a14:foregroundMark x1="48444" y1="73778" x2="48444" y2="73778"/>
                        <a14:foregroundMark x1="31111" y1="52444" x2="31111" y2="52444"/>
                        <a14:foregroundMark x1="38222" y1="37778" x2="38222" y2="37778"/>
                        <a14:foregroundMark x1="38222" y1="36889" x2="38222" y2="36889"/>
                        <a14:foregroundMark x1="33333" y1="39556" x2="33333" y2="39556"/>
                      </a14:backgroundRemoval>
                    </a14:imgEffect>
                  </a14:imgLayer>
                </a14:imgProps>
              </a:ext>
            </a:extLst>
          </a:blip>
          <a:stretch>
            <a:fillRect/>
          </a:stretch>
        </p:blipFill>
        <p:spPr>
          <a:xfrm>
            <a:off x="229154" y="356545"/>
            <a:ext cx="1514586" cy="1514586"/>
          </a:xfrm>
          <a:prstGeom prst="rect">
            <a:avLst/>
          </a:prstGeom>
        </p:spPr>
      </p:pic>
      <p:pic>
        <p:nvPicPr>
          <p:cNvPr id="7" name="Picture 6">
            <a:extLst>
              <a:ext uri="{FF2B5EF4-FFF2-40B4-BE49-F238E27FC236}">
                <a16:creationId xmlns:a16="http://schemas.microsoft.com/office/drawing/2014/main" id="{864D94DD-DC86-A789-52BC-49123359FCC7}"/>
              </a:ext>
            </a:extLst>
          </p:cNvPr>
          <p:cNvPicPr>
            <a:picLocks noChangeAspect="1"/>
          </p:cNvPicPr>
          <p:nvPr/>
        </p:nvPicPr>
        <p:blipFill>
          <a:blip r:embed="rId4"/>
          <a:stretch>
            <a:fillRect/>
          </a:stretch>
        </p:blipFill>
        <p:spPr>
          <a:xfrm>
            <a:off x="10037135" y="5550640"/>
            <a:ext cx="2021550" cy="1220705"/>
          </a:xfrm>
          <a:prstGeom prst="rect">
            <a:avLst/>
          </a:prstGeom>
        </p:spPr>
      </p:pic>
    </p:spTree>
    <p:extLst>
      <p:ext uri="{BB962C8B-B14F-4D97-AF65-F5344CB8AC3E}">
        <p14:creationId xmlns:p14="http://schemas.microsoft.com/office/powerpoint/2010/main" val="319843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26B4-A85A-E152-F6F2-F38B17472FBF}"/>
              </a:ext>
            </a:extLst>
          </p:cNvPr>
          <p:cNvSpPr>
            <a:spLocks noGrp="1"/>
          </p:cNvSpPr>
          <p:nvPr>
            <p:ph type="title"/>
          </p:nvPr>
        </p:nvSpPr>
        <p:spPr/>
        <p:txBody>
          <a:bodyPr/>
          <a:lstStyle/>
          <a:p>
            <a:r>
              <a:rPr lang="en-US" b="1" dirty="0"/>
              <a:t>SCC </a:t>
            </a:r>
          </a:p>
        </p:txBody>
      </p:sp>
      <p:sp>
        <p:nvSpPr>
          <p:cNvPr id="3" name="Content Placeholder 2">
            <a:extLst>
              <a:ext uri="{FF2B5EF4-FFF2-40B4-BE49-F238E27FC236}">
                <a16:creationId xmlns:a16="http://schemas.microsoft.com/office/drawing/2014/main" id="{61E149C7-4B2E-5411-D23E-4740F92A886C}"/>
              </a:ext>
            </a:extLst>
          </p:cNvPr>
          <p:cNvSpPr>
            <a:spLocks noGrp="1"/>
          </p:cNvSpPr>
          <p:nvPr>
            <p:ph idx="1"/>
          </p:nvPr>
        </p:nvSpPr>
        <p:spPr/>
        <p:txBody>
          <a:bodyPr/>
          <a:lstStyle/>
          <a:p>
            <a:r>
              <a:rPr lang="en-US" dirty="0"/>
              <a:t>One of the most important health reports is the </a:t>
            </a:r>
            <a:r>
              <a:rPr lang="en-US" dirty="0">
                <a:highlight>
                  <a:srgbClr val="FFFF00"/>
                </a:highlight>
              </a:rPr>
              <a:t>somatic cell count (SCC)</a:t>
            </a:r>
            <a:r>
              <a:rPr lang="en-US" dirty="0"/>
              <a:t>, which measures the number of white blood cells in the milk. A high SCC indicates a high level of inflammation and infection in the udder, which can reduce milk quality and yield. The SCC can be affected by many factors, such as hygiene, milking practices, nutrition, genetics, and environmental conditions. Therefore, it is important to track the SCC over time and identify any trends or changes that may indicate a problem.</a:t>
            </a:r>
          </a:p>
        </p:txBody>
      </p:sp>
    </p:spTree>
    <p:extLst>
      <p:ext uri="{BB962C8B-B14F-4D97-AF65-F5344CB8AC3E}">
        <p14:creationId xmlns:p14="http://schemas.microsoft.com/office/powerpoint/2010/main" val="13796976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14198</TotalTime>
  <Words>2593</Words>
  <Application>Microsoft Office PowerPoint</Application>
  <PresentationFormat>Widescreen</PresentationFormat>
  <Paragraphs>152</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-apple-system</vt:lpstr>
      <vt:lpstr>Arial</vt:lpstr>
      <vt:lpstr>Calibri</vt:lpstr>
      <vt:lpstr>Garamond</vt:lpstr>
      <vt:lpstr>Google Sans</vt:lpstr>
      <vt:lpstr>Lucida Grande</vt:lpstr>
      <vt:lpstr>Organic</vt:lpstr>
      <vt:lpstr>Health reports analysis</vt:lpstr>
      <vt:lpstr>Course objective</vt:lpstr>
      <vt:lpstr>Introduction to herd health management and the importance of health reporting</vt:lpstr>
      <vt:lpstr>Overview of common health issues in dairy herds </vt:lpstr>
      <vt:lpstr>Disorders</vt:lpstr>
      <vt:lpstr>Understanding and interpreting key health reports </vt:lpstr>
      <vt:lpstr>Disease significant impact </vt:lpstr>
      <vt:lpstr>Health reports analysis</vt:lpstr>
      <vt:lpstr>SCC </vt:lpstr>
      <vt:lpstr>SCC Break down</vt:lpstr>
      <vt:lpstr>Milk urea nitrogen (MUN)</vt:lpstr>
      <vt:lpstr>Urea analysis</vt:lpstr>
      <vt:lpstr>Here are some additional tips for managing bulk tank MUN levels: </vt:lpstr>
      <vt:lpstr>ketosis</vt:lpstr>
      <vt:lpstr>Using health reports to identify trends and potential issues in the herd </vt:lpstr>
      <vt:lpstr>Strategies for improving herd health based on report analysis </vt:lpstr>
      <vt:lpstr>Health reports analysis</vt:lpstr>
      <vt:lpstr>Days in milk (DIM)</vt:lpstr>
      <vt:lpstr>DRY PERIOD LENGTH</vt:lpstr>
      <vt:lpstr>Days dry related to milk production in the next lactation (123,181 cows in 808 herds). </vt:lpstr>
      <vt:lpstr>Days dry related to the difference in milk from herdmates' production in the next lactation (expressed as the difference in lactation milk production from herdmates; 281,816 cows).</vt:lpstr>
      <vt:lpstr>BODY CONDITION SCORE</vt:lpstr>
      <vt:lpstr>Strategies </vt:lpstr>
      <vt:lpstr>ANIMAL HEALTH EVENTS</vt:lpstr>
      <vt:lpstr>Categorization</vt:lpstr>
      <vt:lpstr> Veterinary Medicine </vt:lpstr>
      <vt:lpstr>Some of the health reports </vt:lpstr>
      <vt:lpstr>machine learning</vt:lpstr>
      <vt:lpstr>UNIFORM-Agri uses machine learning to improve health reports:</vt:lpstr>
      <vt:lpstr>Best practices for record keeping and data management in herd health reporting</vt:lpstr>
      <vt:lpstr>Now we are ready for practical Health reports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Fertility reports analysis</dc:title>
  <dc:creator>mohamed abdel bakey</dc:creator>
  <cp:lastModifiedBy>MOHAMED ABDEL-BAKEY</cp:lastModifiedBy>
  <cp:revision>18</cp:revision>
  <dcterms:created xsi:type="dcterms:W3CDTF">2023-04-14T12:00:34Z</dcterms:created>
  <dcterms:modified xsi:type="dcterms:W3CDTF">2023-07-16T08:21:17Z</dcterms:modified>
</cp:coreProperties>
</file>